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315" r:id="rId4"/>
    <p:sldId id="259" r:id="rId5"/>
    <p:sldId id="316" r:id="rId6"/>
    <p:sldId id="335" r:id="rId7"/>
    <p:sldId id="337" r:id="rId8"/>
    <p:sldId id="317" r:id="rId9"/>
    <p:sldId id="338" r:id="rId10"/>
    <p:sldId id="333" r:id="rId11"/>
    <p:sldId id="340" r:id="rId12"/>
    <p:sldId id="402" r:id="rId13"/>
    <p:sldId id="341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31" r:id="rId22"/>
    <p:sldId id="332" r:id="rId23"/>
    <p:sldId id="356" r:id="rId24"/>
    <p:sldId id="357" r:id="rId25"/>
    <p:sldId id="359" r:id="rId26"/>
    <p:sldId id="361" r:id="rId27"/>
    <p:sldId id="363" r:id="rId28"/>
    <p:sldId id="371" r:id="rId29"/>
    <p:sldId id="366" r:id="rId30"/>
    <p:sldId id="365" r:id="rId31"/>
    <p:sldId id="370" r:id="rId32"/>
    <p:sldId id="37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432FF"/>
    <a:srgbClr val="942092"/>
    <a:srgbClr val="FF40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032"/>
    <p:restoredTop sz="84842"/>
  </p:normalViewPr>
  <p:slideViewPr>
    <p:cSldViewPr snapToGrid="0" snapToObjects="1">
      <p:cViewPr>
        <p:scale>
          <a:sx n="91" d="100"/>
          <a:sy n="91" d="100"/>
        </p:scale>
        <p:origin x="52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BA537-DE1A-9C4C-9A21-C78BD6B146F3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CC194-C1AC-A942-A0C0-5C2FAEABF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A7DDD-402A-4948-88D6-6C6D0CBDE9B0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67967-8547-8048-A1E1-43F85942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www.baidu.com/s?wd=%E6%B3%B0%E5%8B%92&amp;tn=44039180_cpr&amp;fenlei=mv6quAkxTZn0IZRqIHckPjm4nH00T1dWmhfYPHfdnADvuH6zn1fz0ZwV5Hcvrjm3rH6sPfKWUMw85HfYnjn4nH6sgvPsT6KdThsqpZwYTjCEQLGCpyw9Uz4Bmy-bIi4WUvYETgN-TLwGUv3En1mknj0zPW0Ln1bvP1TsPjbz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93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23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8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99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fx=f（a）+f‘（a）/1!(x-a)+f''(a)/2!(x-a)^2+....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e^x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=f(0)+f'(0)*x/1!+f''（0）x^2/2!+....</a:t>
            </a:r>
          </a:p>
          <a:p>
            <a:r>
              <a:rPr lang="bg-BG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=1+1/2!+1/3!+...1/</a:t>
            </a:r>
            <a:r>
              <a:rPr lang="bg-BG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37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23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15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9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48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3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94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97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88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3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52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44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23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600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02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8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2C18F-EEFE-7443-B4F0-9A59B8E0CAA6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5BD9-F1CE-5740-B17B-D158A6630A4D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FE6-40E5-204E-A3AE-3F4C5BFD84D1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97DD-FE73-FB43-9A15-E87AEAB53E99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5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B614-4B3B-A945-B7CD-33C2C02ACB60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3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A6A0-D9DF-5446-82FA-B5018841607F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77FD4-53A9-9E4D-ABD8-7A373BC64C8D}" type="datetime1">
              <a:rPr lang="en-US" smtClean="0"/>
              <a:t>5/12/19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4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BE82-8425-854C-9C33-BB4F972FDBB0}" type="datetime1">
              <a:rPr lang="en-US" smtClean="0"/>
              <a:t>5/12/19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8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81D-123E-4C42-B312-512D97CD146E}" type="datetime1">
              <a:rPr lang="en-US" smtClean="0"/>
              <a:t>5/12/19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897E1-733C-E441-9F55-E05961478906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8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7EF54-9BBE-924F-A0A9-1224B8CB741D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0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36314-3E3F-AB45-8126-548B1C473130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0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business-functions/digital-mckinsey/our-insights/big-data-the-next-frontier-for-innovation" TargetMode="External"/><Relationship Id="rId4" Type="http://schemas.openxmlformats.org/officeDocument/2006/relationships/hyperlink" Target="https://aws.amazon.com/earth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hyperlink" Target="https://www.microsoft.com/en-us/research/publication/t-drive-trajectory-data-sample/" TargetMode="External"/><Relationship Id="rId10" Type="http://schemas.openxmlformats.org/officeDocument/2006/relationships/hyperlink" Target="https://www.microsoft.com/en-us/ai/ai-for-earth?activetab=pivot1:primaryr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-315161" y="857838"/>
            <a:ext cx="9791670" cy="147002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Data Science for Mining Patterns in Spatial Events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101409" y="2721743"/>
            <a:ext cx="5144512" cy="806938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Student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Xun Tang</a:t>
            </a: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Advisor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Prof. Shashi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Shekhar</a:t>
            </a:r>
            <a:endParaRPr lang="en-US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12174" y="4059688"/>
            <a:ext cx="79369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7A001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A0019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A0019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7A0019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2400" b="1" smtClean="0">
                <a:latin typeface="Arial" charset="0"/>
                <a:ea typeface="Arial" charset="0"/>
                <a:cs typeface="Arial" charset="0"/>
              </a:rPr>
              <a:t>Thesis Committee:</a:t>
            </a: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24738" y="4521353"/>
            <a:ext cx="75244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Prof. Shashi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Shekhar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  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Prof.George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Karypis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Prof.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Singdhansu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Chatterjee   Prof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. Ravi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Janardan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0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3684"/>
            <a:ext cx="8933303" cy="339447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432FF"/>
                </a:solidFill>
                <a:latin typeface="Arial"/>
                <a:cs typeface="Arial"/>
              </a:rPr>
              <a:t>Motivation</a:t>
            </a:r>
          </a:p>
          <a:p>
            <a:r>
              <a:rPr lang="en-US" sz="1800" dirty="0">
                <a:latin typeface="Arial"/>
                <a:cs typeface="Arial"/>
              </a:rPr>
              <a:t>Problem Statement</a:t>
            </a:r>
          </a:p>
          <a:p>
            <a:r>
              <a:rPr lang="en-US" sz="1800" dirty="0">
                <a:latin typeface="Arial"/>
                <a:cs typeface="Arial"/>
              </a:rPr>
              <a:t>Challenges</a:t>
            </a:r>
          </a:p>
          <a:p>
            <a:r>
              <a:rPr lang="en-US" sz="1800" dirty="0">
                <a:latin typeface="Arial"/>
                <a:cs typeface="Arial"/>
              </a:rPr>
              <a:t>Related Work</a:t>
            </a:r>
          </a:p>
          <a:p>
            <a:r>
              <a:rPr lang="en-US" sz="1800" dirty="0">
                <a:latin typeface="Arial"/>
                <a:cs typeface="Arial"/>
              </a:rPr>
              <a:t>Contributions</a:t>
            </a:r>
          </a:p>
          <a:p>
            <a:r>
              <a:rPr lang="en-US" sz="1800" dirty="0">
                <a:latin typeface="Arial"/>
                <a:cs typeface="Arial"/>
              </a:rPr>
              <a:t>Validation</a:t>
            </a:r>
          </a:p>
          <a:p>
            <a:r>
              <a:rPr lang="en-US" sz="1800" dirty="0">
                <a:latin typeface="Arial"/>
                <a:cs typeface="Arial"/>
              </a:rPr>
              <a:t>Conclusion</a:t>
            </a:r>
            <a:endParaRPr lang="en-US" sz="21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8728364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smtClean="0">
                <a:latin typeface="Arial"/>
                <a:cs typeface="Arial"/>
              </a:rPr>
              <a:t>Outline: </a:t>
            </a:r>
            <a:r>
              <a:rPr lang="en-US" sz="2000" b="1">
                <a:latin typeface="Arial" charset="0"/>
                <a:ea typeface="Arial" charset="0"/>
                <a:cs typeface="Arial" charset="0"/>
              </a:rPr>
              <a:t>Linear hotspots discovery on all simple paths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4334" y="595613"/>
            <a:ext cx="6218844" cy="3394472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47,700 </a:t>
            </a:r>
            <a:r>
              <a:rPr lang="en-US" sz="1600" dirty="0">
                <a:latin typeface="Arial"/>
                <a:cs typeface="Arial"/>
              </a:rPr>
              <a:t>pedestrians killed in US from 2000-2009</a:t>
            </a:r>
          </a:p>
          <a:p>
            <a:r>
              <a:rPr lang="en-US" sz="1600" dirty="0">
                <a:solidFill>
                  <a:srgbClr val="0432FF"/>
                </a:solidFill>
                <a:latin typeface="Arial"/>
                <a:cs typeface="Arial"/>
              </a:rPr>
              <a:t>Streets designed for traffic, not pedestrians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High speed arterial </a:t>
            </a:r>
            <a:r>
              <a:rPr lang="en-US" sz="1600" dirty="0" smtClean="0">
                <a:latin typeface="Arial"/>
                <a:cs typeface="Arial"/>
              </a:rPr>
              <a:t>roads lack of infrastructures (e.g., sidewalks) account </a:t>
            </a:r>
            <a:r>
              <a:rPr lang="en-US" sz="1600" dirty="0">
                <a:latin typeface="Arial"/>
                <a:cs typeface="Arial"/>
              </a:rPr>
              <a:t>for majority of </a:t>
            </a:r>
            <a:r>
              <a:rPr lang="en-US" sz="1600" dirty="0" smtClean="0">
                <a:latin typeface="Arial"/>
                <a:cs typeface="Arial"/>
              </a:rPr>
              <a:t>deaths</a:t>
            </a:r>
            <a:endParaRPr lang="en-US" sz="1600" dirty="0">
              <a:latin typeface="Arial"/>
              <a:cs typeface="Arial"/>
            </a:endParaRPr>
          </a:p>
          <a:p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latin typeface="Arial"/>
                <a:cs typeface="Arial"/>
              </a:rPr>
              <a:t>Provide </a:t>
            </a:r>
            <a:r>
              <a:rPr lang="en-US" sz="1600" dirty="0">
                <a:latin typeface="Arial"/>
                <a:cs typeface="Arial"/>
              </a:rPr>
              <a:t>transportation planners tools </a:t>
            </a:r>
            <a:r>
              <a:rPr lang="en-US" sz="1600" dirty="0" smtClean="0">
                <a:latin typeface="Arial"/>
                <a:cs typeface="Arial"/>
              </a:rPr>
              <a:t>to</a:t>
            </a:r>
            <a:r>
              <a:rPr lang="en-US" sz="1600" dirty="0" smtClean="0">
                <a:solidFill>
                  <a:srgbClr val="0432FF"/>
                </a:solidFill>
                <a:latin typeface="Arial"/>
                <a:cs typeface="Arial"/>
              </a:rPr>
              <a:t> identify </a:t>
            </a:r>
            <a:r>
              <a:rPr lang="en-US" sz="1600" dirty="0">
                <a:solidFill>
                  <a:srgbClr val="0432FF"/>
                </a:solidFill>
                <a:latin typeface="Arial"/>
                <a:cs typeface="Arial"/>
              </a:rPr>
              <a:t>roads that need better </a:t>
            </a:r>
            <a:r>
              <a:rPr lang="en-US" sz="1600" dirty="0" smtClean="0">
                <a:solidFill>
                  <a:srgbClr val="0432FF"/>
                </a:solidFill>
                <a:latin typeface="Arial"/>
                <a:cs typeface="Arial"/>
              </a:rPr>
              <a:t>infrastructure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1600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Another </a:t>
            </a:r>
            <a:r>
              <a:rPr lang="en-US" sz="1600" b="1" dirty="0">
                <a:latin typeface="Arial"/>
                <a:cs typeface="Arial"/>
              </a:rPr>
              <a:t>applications: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Disease </a:t>
            </a:r>
            <a:r>
              <a:rPr lang="en-US" sz="1600" dirty="0" smtClean="0">
                <a:latin typeface="Arial"/>
                <a:cs typeface="Arial"/>
              </a:rPr>
              <a:t>hotspots along river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cs typeface="Arial"/>
              </a:rPr>
              <a:t>Crime (e.g., street robberies) hotspots</a:t>
            </a:r>
          </a:p>
          <a:p>
            <a:pPr marL="342900" lvl="1" indent="0">
              <a:buNone/>
            </a:pP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982702" y="3412022"/>
            <a:ext cx="35699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7A001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A0019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A0019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7A0019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1600" b="1" i="1" dirty="0">
                <a:latin typeface="Times New Roman" panose="02020603050405020304" pitchFamily="18" charset="0"/>
              </a:rPr>
              <a:t>Pedestrian at risk on a road without proper sidewalks</a:t>
            </a:r>
            <a:endParaRPr lang="en-US" sz="1600" b="1" i="1" dirty="0">
              <a:latin typeface="Century" panose="02040604050505020304" pitchFamily="18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37" y="1671977"/>
            <a:ext cx="2577324" cy="174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Arial"/>
                <a:cs typeface="Arial"/>
              </a:rPr>
              <a:t>Motivation – </a:t>
            </a:r>
            <a:r>
              <a:rPr lang="en-US" altLang="zh-CN" sz="2000" b="1" dirty="0" smtClean="0">
                <a:latin typeface="Arial"/>
                <a:cs typeface="Arial"/>
              </a:rPr>
              <a:t>Application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25" y="3990085"/>
            <a:ext cx="3911672" cy="27258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7" y="4319448"/>
            <a:ext cx="3561249" cy="223557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61451" y="668353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www.nytimes.com</a:t>
            </a:r>
            <a:r>
              <a:rPr lang="en-US" sz="1000" dirty="0"/>
              <a:t>/2017/12/03/</a:t>
            </a:r>
            <a:r>
              <a:rPr lang="en-US" sz="1000" dirty="0" err="1"/>
              <a:t>nyregion</a:t>
            </a:r>
            <a:r>
              <a:rPr lang="en-US" sz="1000" dirty="0"/>
              <a:t>/queens-boulevard-of-</a:t>
            </a:r>
            <a:r>
              <a:rPr lang="en-US" sz="1000" dirty="0" err="1"/>
              <a:t>death.html</a:t>
            </a:r>
            <a:endParaRPr 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45" y="0"/>
            <a:ext cx="3402256" cy="162241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3684"/>
            <a:ext cx="8933303" cy="3394472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Our preliminary work investigates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shortest paths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assuming people always try to arrive destinations as soon as possible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Trade completeness of pattern for computational feasibility.</a:t>
            </a:r>
          </a:p>
          <a:p>
            <a:pPr lvl="1"/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However, many routes are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NOT shortest paths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e.g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bus routes and commuting routes)</a:t>
            </a:r>
          </a:p>
          <a:p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ll-simple-paths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(paths without cycle) provide much richer pattern completeness.</a:t>
            </a:r>
            <a:endParaRPr lang="en-US" sz="1600" dirty="0" smtClean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endParaRPr lang="en-US" sz="2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864108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/>
                <a:cs typeface="Arial"/>
              </a:rPr>
              <a:t>Motivation - why simple paths?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04" y="3008116"/>
            <a:ext cx="5067814" cy="28731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3106" y="5881273"/>
            <a:ext cx="3044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Map of Metro Route 21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0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3684"/>
            <a:ext cx="8933303" cy="339447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Motivation</a:t>
            </a:r>
          </a:p>
          <a:p>
            <a:r>
              <a:rPr lang="en-US" sz="1800" dirty="0">
                <a:solidFill>
                  <a:srgbClr val="0432FF"/>
                </a:solidFill>
                <a:latin typeface="Arial"/>
                <a:cs typeface="Arial"/>
              </a:rPr>
              <a:t>Problem Statement</a:t>
            </a:r>
          </a:p>
          <a:p>
            <a:r>
              <a:rPr lang="en-US" sz="1800" dirty="0">
                <a:latin typeface="Arial"/>
                <a:cs typeface="Arial"/>
              </a:rPr>
              <a:t>Challenges</a:t>
            </a:r>
          </a:p>
          <a:p>
            <a:r>
              <a:rPr lang="en-US" sz="1800" dirty="0">
                <a:latin typeface="Arial"/>
                <a:cs typeface="Arial"/>
              </a:rPr>
              <a:t>Related Work</a:t>
            </a:r>
          </a:p>
          <a:p>
            <a:r>
              <a:rPr lang="en-US" sz="1800" dirty="0">
                <a:latin typeface="Arial"/>
                <a:cs typeface="Arial"/>
              </a:rPr>
              <a:t>Contributions</a:t>
            </a:r>
          </a:p>
          <a:p>
            <a:r>
              <a:rPr lang="en-US" sz="1800" dirty="0">
                <a:latin typeface="Arial"/>
                <a:cs typeface="Arial"/>
              </a:rPr>
              <a:t>Validation</a:t>
            </a:r>
          </a:p>
          <a:p>
            <a:r>
              <a:rPr lang="en-US" sz="1800" dirty="0">
                <a:latin typeface="Arial"/>
                <a:cs typeface="Arial"/>
              </a:rPr>
              <a:t>Conclusion</a:t>
            </a:r>
            <a:endParaRPr lang="en-US" sz="21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Arial"/>
                <a:cs typeface="Arial"/>
              </a:rPr>
              <a:t>Outline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7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7010" y="668766"/>
            <a:ext cx="8229905" cy="4766244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charset="0"/>
                <a:ea typeface="Arial" charset="0"/>
                <a:cs typeface="Arial" charset="0"/>
              </a:rPr>
              <a:t>Spatial network</a:t>
            </a:r>
          </a:p>
          <a:p>
            <a:r>
              <a:rPr lang="en-US" sz="1800" dirty="0">
                <a:latin typeface="Arial" charset="0"/>
                <a:ea typeface="Arial" charset="0"/>
                <a:cs typeface="Arial" charset="0"/>
              </a:rPr>
              <a:t>Network nodes</a:t>
            </a: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(e.g., road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intersections)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dirty="0">
                <a:latin typeface="Arial" charset="0"/>
                <a:ea typeface="Arial" charset="0"/>
                <a:cs typeface="Arial" charset="0"/>
              </a:rPr>
              <a:t>Edges</a:t>
            </a: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(e.g., roads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Activities</a:t>
            </a:r>
          </a:p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Active edges: edges with activities</a:t>
            </a:r>
          </a:p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Active nodes: end nodes of active edges</a:t>
            </a:r>
          </a:p>
          <a:p>
            <a:r>
              <a:rPr lang="en-US" sz="18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Simple Path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Path without cycle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Basic concepts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20549"/>
              </p:ext>
            </p:extLst>
          </p:nvPr>
        </p:nvGraphicFramePr>
        <p:xfrm>
          <a:off x="43671" y="4561650"/>
          <a:ext cx="6937865" cy="185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547"/>
                <a:gridCol w="1136073"/>
                <a:gridCol w="4723245"/>
              </a:tblGrid>
              <a:tr h="376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Start node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End node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36377" y="421777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Example: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831980" y="4175171"/>
            <a:ext cx="3779581" cy="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27253" y="660888"/>
            <a:ext cx="14692" cy="3514283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65365" y="42018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7146" y="42018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2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8926" y="41930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3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10706" y="41841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4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98595" y="41841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5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34048" y="3480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8513" y="27243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2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08842" y="19165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3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94552" y="11965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4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190995" y="3433513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78501" y="3436290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585647" y="2691854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174645" y="1896450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878501" y="1899227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159743" y="1168376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7251" y="1171152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288124" y="1158368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975628" y="1161145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88124" y="2689078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975628" y="2691854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984600" y="3390784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18344" y="34116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A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1581" y="340033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B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08492" y="187527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04247" y="11371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17257" y="114547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F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21584" y="188572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G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0256" y="267795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C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05823" y="266729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H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49964" y="267614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44017" y="33696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J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43174" y="113658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L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04602" y="187179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K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984600" y="1896726"/>
            <a:ext cx="338455" cy="3674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77138" y="114806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8" name="Straight Connector 47"/>
          <p:cNvCxnSpPr>
            <a:endCxn id="49" idx="2"/>
          </p:cNvCxnSpPr>
          <p:nvPr/>
        </p:nvCxnSpPr>
        <p:spPr>
          <a:xfrm flipV="1">
            <a:off x="5529451" y="3619992"/>
            <a:ext cx="349050" cy="609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50" idx="2"/>
          </p:cNvCxnSpPr>
          <p:nvPr/>
        </p:nvCxnSpPr>
        <p:spPr>
          <a:xfrm flipV="1">
            <a:off x="5494243" y="2875556"/>
            <a:ext cx="1091403" cy="629517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9" idx="7"/>
          </p:cNvCxnSpPr>
          <p:nvPr/>
        </p:nvCxnSpPr>
        <p:spPr>
          <a:xfrm flipV="1">
            <a:off x="6167391" y="3016097"/>
            <a:ext cx="467822" cy="473998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51" idx="6"/>
            <a:endCxn id="52" idx="2"/>
          </p:cNvCxnSpPr>
          <p:nvPr/>
        </p:nvCxnSpPr>
        <p:spPr>
          <a:xfrm>
            <a:off x="5513100" y="2080152"/>
            <a:ext cx="365401" cy="2777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507708" y="1350141"/>
            <a:ext cx="365401" cy="2777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55" idx="4"/>
            <a:endCxn id="52" idx="0"/>
          </p:cNvCxnSpPr>
          <p:nvPr/>
        </p:nvCxnSpPr>
        <p:spPr>
          <a:xfrm>
            <a:off x="6036479" y="1538554"/>
            <a:ext cx="11250" cy="360673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339905" y="1533597"/>
            <a:ext cx="11250" cy="360673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7" idx="4"/>
          </p:cNvCxnSpPr>
          <p:nvPr/>
        </p:nvCxnSpPr>
        <p:spPr>
          <a:xfrm flipH="1">
            <a:off x="8143424" y="1528547"/>
            <a:ext cx="1432" cy="38798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8143037" y="2241127"/>
            <a:ext cx="17217" cy="446227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9" idx="4"/>
          </p:cNvCxnSpPr>
          <p:nvPr/>
        </p:nvCxnSpPr>
        <p:spPr>
          <a:xfrm>
            <a:off x="8144856" y="3059257"/>
            <a:ext cx="7364" cy="352351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9" idx="2"/>
          </p:cNvCxnSpPr>
          <p:nvPr/>
        </p:nvCxnSpPr>
        <p:spPr>
          <a:xfrm flipV="1">
            <a:off x="7638756" y="2875556"/>
            <a:ext cx="336873" cy="187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58" idx="2"/>
          </p:cNvCxnSpPr>
          <p:nvPr/>
        </p:nvCxnSpPr>
        <p:spPr>
          <a:xfrm>
            <a:off x="6923358" y="2861947"/>
            <a:ext cx="364766" cy="10833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6" idx="4"/>
          </p:cNvCxnSpPr>
          <p:nvPr/>
        </p:nvCxnSpPr>
        <p:spPr>
          <a:xfrm>
            <a:off x="7457352" y="1525770"/>
            <a:ext cx="743" cy="116275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50" idx="1"/>
          </p:cNvCxnSpPr>
          <p:nvPr/>
        </p:nvCxnSpPr>
        <p:spPr>
          <a:xfrm>
            <a:off x="6155884" y="2224677"/>
            <a:ext cx="479328" cy="520982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81129" y="1475504"/>
            <a:ext cx="521957" cy="1232665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632553" y="1345684"/>
            <a:ext cx="365401" cy="2777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56" idx="2"/>
          </p:cNvCxnSpPr>
          <p:nvPr/>
        </p:nvCxnSpPr>
        <p:spPr>
          <a:xfrm flipV="1">
            <a:off x="6197421" y="1342070"/>
            <a:ext cx="1090703" cy="8071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6" idx="5"/>
          </p:cNvCxnSpPr>
          <p:nvPr/>
        </p:nvCxnSpPr>
        <p:spPr>
          <a:xfrm>
            <a:off x="7577013" y="1471965"/>
            <a:ext cx="427589" cy="515416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553567" y="3016097"/>
            <a:ext cx="427589" cy="515416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615346" y="3606814"/>
            <a:ext cx="200027" cy="19603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981536" y="2870864"/>
            <a:ext cx="200027" cy="19603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35940" y="3130291"/>
            <a:ext cx="200027" cy="19603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715239" y="1146037"/>
            <a:ext cx="200027" cy="19603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90501" y="5693763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Not a simple path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94238" y="421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X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559407" y="5567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" name="Straight Connector 2"/>
          <p:cNvCxnSpPr>
            <a:endCxn id="23" idx="1"/>
          </p:cNvCxnSpPr>
          <p:nvPr/>
        </p:nvCxnSpPr>
        <p:spPr>
          <a:xfrm flipV="1">
            <a:off x="5498198" y="3490095"/>
            <a:ext cx="429869" cy="14978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874494" y="2750052"/>
            <a:ext cx="438439" cy="6735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7385807" y="1513799"/>
            <a:ext cx="8977" cy="1189865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247051" y="4928016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&lt;A,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B, C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H, L&gt;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47051" y="5303058"/>
            <a:ext cx="2279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&lt;A,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B, C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H, I, K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M,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L&gt;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224895" y="5705316"/>
            <a:ext cx="246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&lt;A,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B, C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H, I, J, H, L&gt;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7568216" y="2756787"/>
            <a:ext cx="463209" cy="15630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32" idx="1"/>
            <a:endCxn id="46" idx="3"/>
          </p:cNvCxnSpPr>
          <p:nvPr/>
        </p:nvCxnSpPr>
        <p:spPr>
          <a:xfrm flipV="1">
            <a:off x="8025194" y="2210324"/>
            <a:ext cx="8972" cy="535335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 flipV="1">
            <a:off x="8043812" y="1418692"/>
            <a:ext cx="1386" cy="525191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7577013" y="1419515"/>
            <a:ext cx="507752" cy="14166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32" idx="3"/>
          </p:cNvCxnSpPr>
          <p:nvPr/>
        </p:nvCxnSpPr>
        <p:spPr>
          <a:xfrm flipH="1" flipV="1">
            <a:off x="8025194" y="3005452"/>
            <a:ext cx="17957" cy="448036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 flipV="1">
            <a:off x="7603134" y="2980604"/>
            <a:ext cx="459900" cy="480762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 flipV="1">
            <a:off x="7531649" y="1496496"/>
            <a:ext cx="10505" cy="1246809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2273994" y="5702866"/>
            <a:ext cx="2296913" cy="336672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295085" y="6014899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dirty="0" smtClean="0"/>
              <a:t>…</a:t>
            </a:r>
            <a:endParaRPr lang="en-US" sz="1600" dirty="0"/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6199542" y="3032203"/>
            <a:ext cx="503766" cy="539863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7" grpId="0"/>
      <p:bldP spid="68" grpId="0"/>
      <p:bldP spid="69" grpId="0"/>
      <p:bldP spid="70" grpId="0"/>
      <p:bldP spid="71" grpId="0"/>
      <p:bldP spid="86" grpId="0"/>
      <p:bldP spid="87" grpId="0"/>
      <p:bldP spid="90" grpId="0"/>
      <p:bldP spid="129" grpId="0" animBg="1"/>
      <p:bldP spid="1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7313" y="668395"/>
                <a:ext cx="7914113" cy="512694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Given a simple path </a:t>
                </a:r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 on a spatial network,</a:t>
                </a:r>
              </a:p>
              <a:p>
                <a:pPr marL="0" indent="0">
                  <a:buNone/>
                </a:pPr>
                <a:r>
                  <a:rPr lang="en-US" sz="1600" b="1" dirty="0" err="1">
                    <a:latin typeface="Arial" charset="0"/>
                    <a:ea typeface="Arial" charset="0"/>
                    <a:cs typeface="Arial" charset="0"/>
                  </a:rPr>
                  <a:t>a</a:t>
                </a:r>
                <a:r>
                  <a:rPr lang="en-US" sz="1600" b="1" baseline="-25000" dirty="0" err="1"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:</a:t>
                </a: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 the number of activities on </a:t>
                </a:r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1600" b="1" dirty="0" err="1">
                    <a:latin typeface="Arial" charset="0"/>
                    <a:ea typeface="Arial" charset="0"/>
                    <a:cs typeface="Arial" charset="0"/>
                  </a:rPr>
                  <a:t>w</a:t>
                </a:r>
                <a:r>
                  <a:rPr lang="en-US" sz="1600" b="1" baseline="-25000" dirty="0" err="1"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: the length of </a:t>
                </a:r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|A|:</a:t>
                </a: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 the total number of activities on the spatial   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       network,</a:t>
                </a:r>
              </a:p>
              <a:p>
                <a:pPr marL="0" indent="0">
                  <a:buNone/>
                </a:pPr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|W|</a:t>
                </a: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: the total length of the spatial </a:t>
                </a:r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network</a:t>
                </a:r>
              </a:p>
              <a:p>
                <a:pPr marL="0" indent="0">
                  <a:buNone/>
                </a:pP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Interest </a:t>
                </a:r>
                <a:r>
                  <a:rPr lang="en-US" sz="1600" b="1" dirty="0" smtClean="0">
                    <a:latin typeface="Arial" charset="0"/>
                    <a:ea typeface="Arial" charset="0"/>
                    <a:cs typeface="Arial" charset="0"/>
                  </a:rPr>
                  <a:t>measures: </a:t>
                </a:r>
                <a:endParaRPr lang="en-US" sz="1600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1600" b="1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Density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US" sz="1600" b="0" i="1" baseline="-25000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𝑤</m:t>
                        </m:r>
                        <m:r>
                          <a:rPr lang="en-US" sz="1600" b="0" i="1" baseline="-25000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16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Density ratio</a:t>
                </a:r>
                <a:r>
                  <a:rPr lang="en-US" sz="1600" b="1" baseline="30000" dirty="0">
                    <a:latin typeface="Arial" charset="0"/>
                    <a:ea typeface="Arial" charset="0"/>
                    <a:cs typeface="Arial" charset="0"/>
                  </a:rPr>
                  <a:t>[1</a:t>
                </a:r>
                <a:r>
                  <a:rPr lang="en-US" sz="1600" baseline="30000" dirty="0" smtClean="0">
                    <a:latin typeface="Arial" charset="0"/>
                    <a:ea typeface="Arial" charset="0"/>
                    <a:cs typeface="Arial" charset="0"/>
                  </a:rPr>
                  <a:t>]</a:t>
                </a:r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6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÷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is-IS" sz="160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÷</m:t>
                        </m:r>
                        <m:d>
                          <m:dPr>
                            <m:ctrlPr>
                              <a:rPr lang="is-IS" sz="160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1600" b="1" dirty="0" smtClean="0">
                    <a:latin typeface="Arial" charset="0"/>
                    <a:ea typeface="Arial" charset="0"/>
                    <a:cs typeface="Arial" charset="0"/>
                  </a:rPr>
                  <a:t>Log Likelihood ratio</a:t>
                </a:r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𝑎𝑝</m:t>
                    </m:r>
                    <m:r>
                      <a:rPr lang="en-US" sz="1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∗</m:t>
                    </m:r>
                    <m:r>
                      <a:rPr lang="en-US" sz="1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𝑙𝑜𝑔</m:t>
                    </m:r>
                    <m:d>
                      <m:dPr>
                        <m:ctrlPr>
                          <a:rPr lang="is-I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𝑎</m:t>
                            </m:r>
                            <m:r>
                              <a:rPr lang="en-US" sz="1600" b="0" i="1" baseline="-25000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r>
                      <a:rPr lang="en-US" sz="1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+</m:t>
                    </m:r>
                    <m:d>
                      <m:dPr>
                        <m:ctrlP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𝑎𝑝</m:t>
                        </m:r>
                      </m:e>
                    </m:d>
                    <m:r>
                      <a:rPr lang="en-US" sz="1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∗</m:t>
                    </m:r>
                    <m:r>
                      <a:rPr lang="en-US" sz="1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𝑙𝑜𝑔</m:t>
                    </m:r>
                    <m:d>
                      <m:dPr>
                        <m:ctrlPr>
                          <a:rPr lang="is-I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𝑎𝑝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𝐵</m:t>
                            </m:r>
                          </m:den>
                        </m:f>
                      </m:e>
                    </m:d>
                  </m:oMath>
                </a14:m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>
                  <a:buNone/>
                </a:pPr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𝐵</m:t>
                    </m:r>
                    <m:r>
                      <a:rPr lang="en-US" sz="1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∗</m:t>
                    </m:r>
                    <m:f>
                      <m:fPr>
                        <m:ctrlPr>
                          <a:rPr lang="bg-BG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𝑤</m:t>
                        </m:r>
                        <m:r>
                          <a:rPr lang="en-US" sz="1600" b="0" i="1" baseline="-25000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num>
                      <m:den>
                        <m: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𝑊</m:t>
                        </m:r>
                        <m: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313" y="668395"/>
                <a:ext cx="7914113" cy="5126949"/>
              </a:xfrm>
              <a:blipFill rotWithShape="0">
                <a:blip r:embed="rId2"/>
                <a:stretch>
                  <a:fillRect l="-462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878969" y="-3328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68299"/>
            <a:ext cx="593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Janeja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, V. P., &amp; 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Atluri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, V. (2005, March). LS 3: A linear semantic scan statistic technique for detecting anomalous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windows In </a:t>
            </a:r>
            <a:r>
              <a:rPr lang="en-US" sz="900" i="1" dirty="0">
                <a:latin typeface="Arial" charset="0"/>
                <a:ea typeface="Arial" charset="0"/>
                <a:cs typeface="Arial" charset="0"/>
              </a:rPr>
              <a:t>Proceedings of the 2005 ACM symposium on Applied computing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 (pp. 493-497). ACM.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Basic concepts – interest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easure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251"/>
              </p:ext>
            </p:extLst>
          </p:nvPr>
        </p:nvGraphicFramePr>
        <p:xfrm>
          <a:off x="6250842" y="5154308"/>
          <a:ext cx="2855344" cy="149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700"/>
                <a:gridCol w="713644"/>
              </a:tblGrid>
              <a:tr h="387344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Interest Measure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Density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0.40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Density Ratio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3.59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Log likelihood ratio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93124" y="5856168"/>
            <a:ext cx="32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For Path &lt;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, B, C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, H, I, K, M, L&gt;</a:t>
            </a:r>
            <a:endParaRPr lang="en-US" sz="1600" b="1" baseline="-25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011624"/>
              </p:ext>
            </p:extLst>
          </p:nvPr>
        </p:nvGraphicFramePr>
        <p:xfrm>
          <a:off x="3211059" y="5472955"/>
          <a:ext cx="29357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932"/>
                <a:gridCol w="733932"/>
                <a:gridCol w="733932"/>
                <a:gridCol w="7339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1600" baseline="-25000" dirty="0" err="1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sz="1600" baseline="-25000" dirty="0" err="1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|A|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|W|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7.41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25.13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92" name="Group 91"/>
          <p:cNvGrpSpPr/>
          <p:nvPr/>
        </p:nvGrpSpPr>
        <p:grpSpPr>
          <a:xfrm>
            <a:off x="4708772" y="-64225"/>
            <a:ext cx="4191932" cy="3979630"/>
            <a:chOff x="4639427" y="12402"/>
            <a:chExt cx="4191932" cy="3979630"/>
          </a:xfrm>
        </p:grpSpPr>
        <p:grpSp>
          <p:nvGrpSpPr>
            <p:cNvPr id="10" name="Group 9"/>
            <p:cNvGrpSpPr/>
            <p:nvPr/>
          </p:nvGrpSpPr>
          <p:grpSpPr>
            <a:xfrm>
              <a:off x="4639427" y="81750"/>
              <a:ext cx="4117009" cy="3910282"/>
              <a:chOff x="6736818" y="1065612"/>
              <a:chExt cx="5455182" cy="488250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7183922" y="5453663"/>
                <a:ext cx="50080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lg" len="lg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7177658" y="1065612"/>
                <a:ext cx="19467" cy="4388051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7758172" y="5486960"/>
                <a:ext cx="414611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661556" y="5486959"/>
                <a:ext cx="414611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564939" y="5475929"/>
                <a:ext cx="414611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468321" y="5464901"/>
                <a:ext cx="414611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1379798" y="5464901"/>
                <a:ext cx="414611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789152" y="4586244"/>
                <a:ext cx="414611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755317" y="3642145"/>
                <a:ext cx="414611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55753" y="2633450"/>
                <a:ext cx="414611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736818" y="1734436"/>
                <a:ext cx="414611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659630" y="452760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570599" y="453107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507592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37965" y="2608376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570599" y="2611843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618220" y="1699278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555692" y="17027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0438399" y="1686782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1349367" y="1690249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0438399" y="3598077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1349367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1361254" y="447425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695868" y="4500252"/>
                <a:ext cx="465588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A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587931" y="4486180"/>
                <a:ext cx="465588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B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682814" y="2581938"/>
                <a:ext cx="465588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D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677189" y="1660345"/>
                <a:ext cx="448596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E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621952" y="1670678"/>
                <a:ext cx="431604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7686" y="2594979"/>
                <a:ext cx="482580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566701" y="3584185"/>
                <a:ext cx="465588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0461851" y="3570882"/>
                <a:ext cx="465588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1447864" y="3581928"/>
                <a:ext cx="329650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1439984" y="4447812"/>
                <a:ext cx="414611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J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511343" y="1659588"/>
                <a:ext cx="431604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1387758" y="2577591"/>
                <a:ext cx="465588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smtClean="0">
                    <a:latin typeface="Arial" charset="0"/>
                    <a:ea typeface="Arial" charset="0"/>
                    <a:cs typeface="Arial" charset="0"/>
                  </a:rPr>
                  <a:t>K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1361254" y="2608720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1351367" y="1673923"/>
                <a:ext cx="512317" cy="46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M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8" name="Straight Connector 47"/>
              <p:cNvCxnSpPr>
                <a:endCxn id="52" idx="2"/>
              </p:cNvCxnSpPr>
              <p:nvPr/>
            </p:nvCxnSpPr>
            <p:spPr>
              <a:xfrm flipV="1">
                <a:off x="8108095" y="4760447"/>
                <a:ext cx="462504" cy="760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endCxn id="53" idx="2"/>
              </p:cNvCxnSpPr>
              <p:nvPr/>
            </p:nvCxnSpPr>
            <p:spPr>
              <a:xfrm flipV="1">
                <a:off x="8061444" y="3830920"/>
                <a:ext cx="1446148" cy="78603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2" idx="7"/>
              </p:cNvCxnSpPr>
              <p:nvPr/>
            </p:nvCxnSpPr>
            <p:spPr>
              <a:xfrm flipV="1">
                <a:off x="8953388" y="4006404"/>
                <a:ext cx="619880" cy="5918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6"/>
                <a:endCxn id="55" idx="2"/>
              </p:cNvCxnSpPr>
              <p:nvPr/>
            </p:nvCxnSpPr>
            <p:spPr>
              <a:xfrm>
                <a:off x="8086430" y="2837752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8079285" y="1926236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8" idx="4"/>
                <a:endCxn id="55" idx="0"/>
              </p:cNvCxnSpPr>
              <p:nvPr/>
            </p:nvCxnSpPr>
            <p:spPr>
              <a:xfrm>
                <a:off x="8779925" y="216149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7856941" y="215530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60" idx="4"/>
              </p:cNvCxnSpPr>
              <p:nvPr/>
            </p:nvCxnSpPr>
            <p:spPr>
              <a:xfrm flipH="1">
                <a:off x="11571702" y="2149000"/>
                <a:ext cx="1898" cy="4844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11571189" y="3038751"/>
                <a:ext cx="22813" cy="557174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2" idx="4"/>
              </p:cNvCxnSpPr>
              <p:nvPr/>
            </p:nvCxnSpPr>
            <p:spPr>
              <a:xfrm>
                <a:off x="11573600" y="4060295"/>
                <a:ext cx="9758" cy="43995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endCxn id="62" idx="2"/>
              </p:cNvCxnSpPr>
              <p:nvPr/>
            </p:nvCxnSpPr>
            <p:spPr>
              <a:xfrm flipV="1">
                <a:off x="10902999" y="3830920"/>
                <a:ext cx="446368" cy="233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endCxn id="61" idx="2"/>
              </p:cNvCxnSpPr>
              <p:nvPr/>
            </p:nvCxnSpPr>
            <p:spPr>
              <a:xfrm>
                <a:off x="9955071" y="3813927"/>
                <a:ext cx="483328" cy="1352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9" idx="4"/>
              </p:cNvCxnSpPr>
              <p:nvPr/>
            </p:nvCxnSpPr>
            <p:spPr>
              <a:xfrm>
                <a:off x="10662632" y="2145533"/>
                <a:ext cx="984" cy="1451853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endCxn id="53" idx="1"/>
              </p:cNvCxnSpPr>
              <p:nvPr/>
            </p:nvCxnSpPr>
            <p:spPr>
              <a:xfrm>
                <a:off x="8938142" y="3018211"/>
                <a:ext cx="635126" cy="65051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8971592" y="2082768"/>
                <a:ext cx="691612" cy="153914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0894780" y="1920671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endCxn id="59" idx="2"/>
              </p:cNvCxnSpPr>
              <p:nvPr/>
            </p:nvCxnSpPr>
            <p:spPr>
              <a:xfrm flipV="1">
                <a:off x="8993179" y="1916158"/>
                <a:ext cx="1445220" cy="1007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9" idx="5"/>
              </p:cNvCxnSpPr>
              <p:nvPr/>
            </p:nvCxnSpPr>
            <p:spPr>
              <a:xfrm>
                <a:off x="10821188" y="2078350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0790121" y="4006404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/>
              <p:cNvSpPr/>
              <p:nvPr/>
            </p:nvSpPr>
            <p:spPr>
              <a:xfrm>
                <a:off x="8252195" y="4789162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0032159" y="3825061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1561785" y="4148990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1004342" y="1671385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8492805" y="358546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X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78923" y="1240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Y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73" name="Straight Connector 72"/>
          <p:cNvCxnSpPr/>
          <p:nvPr/>
        </p:nvCxnSpPr>
        <p:spPr>
          <a:xfrm>
            <a:off x="5736053" y="2896198"/>
            <a:ext cx="369748" cy="5331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103663" y="2097278"/>
            <a:ext cx="439177" cy="11125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7811046" y="2104537"/>
            <a:ext cx="447191" cy="17841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228550" y="1549258"/>
            <a:ext cx="28060" cy="573456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248386" y="828946"/>
            <a:ext cx="8224" cy="465894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819494" y="771001"/>
            <a:ext cx="437116" cy="14599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221728" y="3437386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Used in this work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5418838" y="3895653"/>
            <a:ext cx="437116" cy="0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067556" y="3936743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imple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path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6520864" y="3888225"/>
            <a:ext cx="43711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395349" y="3929806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Edge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751758" y="3780709"/>
            <a:ext cx="269654" cy="26371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#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50198" y="3957524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# activities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6323055" y="2262273"/>
            <a:ext cx="562986" cy="537720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30465" y="3437386"/>
            <a:ext cx="2837254" cy="440786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-99239" y="438971"/>
            <a:ext cx="5715378" cy="3924116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Given</a:t>
            </a:r>
          </a:p>
          <a:p>
            <a:pPr lvl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 spatial network </a:t>
            </a:r>
            <a:r>
              <a:rPr lang="en-US" sz="1600" b="1" i="1" dirty="0">
                <a:latin typeface="Arial" charset="0"/>
                <a:ea typeface="Arial" charset="0"/>
                <a:cs typeface="Arial" charset="0"/>
              </a:rPr>
              <a:t>G = (N, E)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with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 set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activities 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 density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threshold </a:t>
            </a:r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θ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1600" b="1" baseline="-25000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 p-value threshold </a:t>
            </a:r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θ</a:t>
            </a:r>
            <a:r>
              <a:rPr lang="en-US" sz="1600" b="1" baseline="-25000" dirty="0" err="1">
                <a:latin typeface="Arial" charset="0"/>
                <a:ea typeface="Arial" charset="0"/>
                <a:cs typeface="Arial" charset="0"/>
              </a:rPr>
              <a:t>p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Find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All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 simple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paths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P = {p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whose density </a:t>
            </a:r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&gt;= </a:t>
            </a:r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θ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1600" b="1" baseline="-25000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   and p-value &lt;= </a:t>
            </a:r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θ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endParaRPr lang="en-US" sz="1600" i="1" baseline="-250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Objective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Computational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efficiency</a:t>
            </a:r>
          </a:p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Constraints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Result simple path must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start and end at active edges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Correctness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completeness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Problem Statement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41077" y="3975196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Example: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616958"/>
              </p:ext>
            </p:extLst>
          </p:nvPr>
        </p:nvGraphicFramePr>
        <p:xfrm>
          <a:off x="13070" y="4515689"/>
          <a:ext cx="6324557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221"/>
                <a:gridCol w="748145"/>
                <a:gridCol w="2521528"/>
                <a:gridCol w="450137"/>
                <a:gridCol w="630517"/>
                <a:gridCol w="1253009"/>
              </a:tblGrid>
              <a:tr h="3764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Start node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End node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Path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  <a:r>
                        <a:rPr lang="en-US" sz="1600" baseline="-25000" dirty="0" err="1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</a:t>
                      </a:r>
                      <a:r>
                        <a:rPr lang="en-US" sz="1600" baseline="-25000" dirty="0" err="1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Density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  <a:r>
                        <a:rPr lang="en-US" sz="1600" baseline="-25000" dirty="0" err="1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1082164" y="393053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θ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= 0.5, </a:t>
            </a:r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θ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= 0.01</a:t>
            </a:r>
            <a:endParaRPr lang="en-US" sz="1600" i="1" baseline="-25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315055" y="331310"/>
            <a:ext cx="3911908" cy="3739898"/>
            <a:chOff x="4639427" y="12402"/>
            <a:chExt cx="4218463" cy="4005899"/>
          </a:xfrm>
        </p:grpSpPr>
        <p:grpSp>
          <p:nvGrpSpPr>
            <p:cNvPr id="81" name="Group 80"/>
            <p:cNvGrpSpPr/>
            <p:nvPr/>
          </p:nvGrpSpPr>
          <p:grpSpPr>
            <a:xfrm>
              <a:off x="4639427" y="81750"/>
              <a:ext cx="4117009" cy="3936551"/>
              <a:chOff x="6736818" y="1065612"/>
              <a:chExt cx="5455182" cy="491530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7183922" y="5453663"/>
                <a:ext cx="50080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lg" len="lg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7177658" y="1065612"/>
                <a:ext cx="19467" cy="4388051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/>
              <p:cNvSpPr txBox="1"/>
              <p:nvPr/>
            </p:nvSpPr>
            <p:spPr>
              <a:xfrm>
                <a:off x="7758172" y="5486960"/>
                <a:ext cx="447102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661556" y="5486958"/>
                <a:ext cx="447102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9564939" y="5475929"/>
                <a:ext cx="447102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0468322" y="5464901"/>
                <a:ext cx="447102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1379798" y="5464901"/>
                <a:ext cx="447102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789152" y="4586244"/>
                <a:ext cx="447102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755318" y="3642145"/>
                <a:ext cx="447102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6755753" y="2633450"/>
                <a:ext cx="447102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6736818" y="1734436"/>
                <a:ext cx="447102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7659630" y="452760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570599" y="453107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9507592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7637965" y="2608376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8570599" y="2611843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7618220" y="1699278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55692" y="17027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0438399" y="1686782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11349367" y="1690249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0438399" y="3598077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11349367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1361254" y="447425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7695868" y="4500252"/>
                <a:ext cx="502074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A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8587930" y="4486180"/>
                <a:ext cx="502074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B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7682813" y="2581939"/>
                <a:ext cx="502074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D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7677189" y="1660345"/>
                <a:ext cx="483750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E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8621952" y="1670678"/>
                <a:ext cx="465426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8627686" y="2594979"/>
                <a:ext cx="520398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9566701" y="3584184"/>
                <a:ext cx="502074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10461852" y="3570882"/>
                <a:ext cx="502074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11447864" y="3581928"/>
                <a:ext cx="355483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1439984" y="4447812"/>
                <a:ext cx="447102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J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0511343" y="1659588"/>
                <a:ext cx="465426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1387759" y="2577591"/>
                <a:ext cx="502074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smtClean="0">
                    <a:latin typeface="Arial" charset="0"/>
                    <a:ea typeface="Arial" charset="0"/>
                    <a:cs typeface="Arial" charset="0"/>
                  </a:rPr>
                  <a:t>K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1361254" y="2608720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11351367" y="1673924"/>
                <a:ext cx="538721" cy="4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M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21" name="Straight Connector 120"/>
              <p:cNvCxnSpPr>
                <a:endCxn id="130" idx="2"/>
              </p:cNvCxnSpPr>
              <p:nvPr/>
            </p:nvCxnSpPr>
            <p:spPr>
              <a:xfrm flipV="1">
                <a:off x="8108095" y="4760447"/>
                <a:ext cx="462504" cy="760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endCxn id="131" idx="2"/>
              </p:cNvCxnSpPr>
              <p:nvPr/>
            </p:nvCxnSpPr>
            <p:spPr>
              <a:xfrm flipV="1">
                <a:off x="8061444" y="3830920"/>
                <a:ext cx="1446148" cy="78603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30" idx="7"/>
              </p:cNvCxnSpPr>
              <p:nvPr/>
            </p:nvCxnSpPr>
            <p:spPr>
              <a:xfrm flipV="1">
                <a:off x="8953388" y="4006404"/>
                <a:ext cx="619880" cy="5918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32" idx="6"/>
                <a:endCxn id="133" idx="2"/>
              </p:cNvCxnSpPr>
              <p:nvPr/>
            </p:nvCxnSpPr>
            <p:spPr>
              <a:xfrm>
                <a:off x="8086430" y="2837752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079285" y="1926236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stCxn id="136" idx="4"/>
                <a:endCxn id="133" idx="0"/>
              </p:cNvCxnSpPr>
              <p:nvPr/>
            </p:nvCxnSpPr>
            <p:spPr>
              <a:xfrm>
                <a:off x="8779925" y="216149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856941" y="215530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stCxn id="138" idx="4"/>
              </p:cNvCxnSpPr>
              <p:nvPr/>
            </p:nvCxnSpPr>
            <p:spPr>
              <a:xfrm flipH="1">
                <a:off x="11571702" y="2149000"/>
                <a:ext cx="1898" cy="4844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>
                <a:off x="11571189" y="3038751"/>
                <a:ext cx="22813" cy="557174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stCxn id="140" idx="4"/>
              </p:cNvCxnSpPr>
              <p:nvPr/>
            </p:nvCxnSpPr>
            <p:spPr>
              <a:xfrm>
                <a:off x="11573600" y="4060295"/>
                <a:ext cx="9758" cy="43995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endCxn id="140" idx="2"/>
              </p:cNvCxnSpPr>
              <p:nvPr/>
            </p:nvCxnSpPr>
            <p:spPr>
              <a:xfrm flipV="1">
                <a:off x="10902999" y="3830920"/>
                <a:ext cx="446368" cy="233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endCxn id="139" idx="2"/>
              </p:cNvCxnSpPr>
              <p:nvPr/>
            </p:nvCxnSpPr>
            <p:spPr>
              <a:xfrm>
                <a:off x="9955071" y="3813927"/>
                <a:ext cx="483328" cy="1352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stCxn id="137" idx="4"/>
              </p:cNvCxnSpPr>
              <p:nvPr/>
            </p:nvCxnSpPr>
            <p:spPr>
              <a:xfrm>
                <a:off x="10662632" y="2145533"/>
                <a:ext cx="984" cy="1451853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endCxn id="131" idx="1"/>
              </p:cNvCxnSpPr>
              <p:nvPr/>
            </p:nvCxnSpPr>
            <p:spPr>
              <a:xfrm>
                <a:off x="8938142" y="3018211"/>
                <a:ext cx="635126" cy="65051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8971592" y="2082768"/>
                <a:ext cx="691612" cy="153914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0894780" y="1920671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endCxn id="137" idx="2"/>
              </p:cNvCxnSpPr>
              <p:nvPr/>
            </p:nvCxnSpPr>
            <p:spPr>
              <a:xfrm flipV="1">
                <a:off x="8993179" y="1916158"/>
                <a:ext cx="1445220" cy="1007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7" idx="5"/>
              </p:cNvCxnSpPr>
              <p:nvPr/>
            </p:nvCxnSpPr>
            <p:spPr>
              <a:xfrm>
                <a:off x="10821188" y="2078350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0790121" y="4006404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Rectangle 139"/>
              <p:cNvSpPr/>
              <p:nvPr/>
            </p:nvSpPr>
            <p:spPr>
              <a:xfrm>
                <a:off x="8221910" y="4743993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0032159" y="3825061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1561785" y="4148990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1004342" y="1671385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8492805" y="3585467"/>
              <a:ext cx="365085" cy="395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charset="0"/>
                  <a:ea typeface="Arial" charset="0"/>
                  <a:cs typeface="Arial" charset="0"/>
                </a:rPr>
                <a:t>X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78923" y="12402"/>
              <a:ext cx="365085" cy="395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Y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2016577" y="5092318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&lt;A, B, C, H, L&gt;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640255" y="5488832"/>
            <a:ext cx="2279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&lt;A,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B, C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H, I, K, M, L&gt;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290557" y="5112393"/>
            <a:ext cx="282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&lt;H, L&gt; is not an active edge</a:t>
            </a:r>
            <a:endParaRPr lang="en-US" sz="16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54402" y="5850281"/>
            <a:ext cx="295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inear hotspot (p-value = 0.01)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125485" y="510435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4461245" y="511554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5.41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372680" y="512561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0.37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477670" y="5504826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7.41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135055" y="550257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3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361912" y="5516553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0.40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912776" y="611979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4133747" y="611979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604198" y="612702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5518599" y="61131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7494258" y="2325681"/>
            <a:ext cx="505501" cy="0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 flipV="1">
            <a:off x="7998077" y="1153273"/>
            <a:ext cx="0" cy="1168448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6163667" y="3268153"/>
            <a:ext cx="486230" cy="1017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endCxn id="97" idx="4"/>
          </p:cNvCxnSpPr>
          <p:nvPr/>
        </p:nvCxnSpPr>
        <p:spPr>
          <a:xfrm flipV="1">
            <a:off x="6922240" y="2635165"/>
            <a:ext cx="488880" cy="491750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05" idx="1"/>
          </p:cNvCxnSpPr>
          <p:nvPr/>
        </p:nvCxnSpPr>
        <p:spPr>
          <a:xfrm flipV="1">
            <a:off x="8157463" y="2342391"/>
            <a:ext cx="431664" cy="2241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19" idx="3"/>
          </p:cNvCxnSpPr>
          <p:nvPr/>
        </p:nvCxnSpPr>
        <p:spPr>
          <a:xfrm flipV="1">
            <a:off x="8589127" y="1842602"/>
            <a:ext cx="8319" cy="484200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8600880" y="1141701"/>
            <a:ext cx="8319" cy="484200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8164164" y="1103237"/>
            <a:ext cx="411425" cy="0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1542622" y="5877256"/>
            <a:ext cx="2497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&lt;A,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B, C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H,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J, I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K, M, L&gt;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477670" y="5850281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8.82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4135055" y="587646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5377928" y="5876469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0.57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6315532" y="5501943"/>
            <a:ext cx="2828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1600" b="1" baseline="-250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&lt; </a:t>
            </a:r>
            <a:r>
              <a:rPr lang="en-US" sz="1600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θ</a:t>
            </a:r>
            <a:r>
              <a:rPr lang="en-US" sz="1600" b="1" baseline="-250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8" name="Straight Connector 177"/>
          <p:cNvCxnSpPr>
            <a:endCxn id="106" idx="1"/>
          </p:cNvCxnSpPr>
          <p:nvPr/>
        </p:nvCxnSpPr>
        <p:spPr>
          <a:xfrm>
            <a:off x="8197048" y="2549758"/>
            <a:ext cx="400398" cy="445152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8575222" y="2577066"/>
            <a:ext cx="41999" cy="401628"/>
          </a:xfrm>
          <a:prstGeom prst="line">
            <a:avLst/>
          </a:prstGeom>
          <a:ln w="444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7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8" grpId="0"/>
      <p:bldP spid="144" grpId="0"/>
      <p:bldP spid="146" grpId="0"/>
      <p:bldP spid="150" grpId="0"/>
      <p:bldP spid="151" grpId="0"/>
      <p:bldP spid="152" grpId="0"/>
      <p:bldP spid="153" grpId="0"/>
      <p:bldP spid="154" grpId="0"/>
      <p:bldP spid="157" grpId="0"/>
      <p:bldP spid="159" grpId="0"/>
      <p:bldP spid="161" grpId="0"/>
      <p:bldP spid="162" grpId="0"/>
      <p:bldP spid="163" grpId="0"/>
      <p:bldP spid="164" grpId="0"/>
      <p:bldP spid="165" grpId="0"/>
      <p:bldP spid="169" grpId="0"/>
      <p:bldP spid="174" grpId="0"/>
      <p:bldP spid="175" grpId="0"/>
      <p:bldP spid="176" grpId="0"/>
      <p:bldP spid="1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3684"/>
            <a:ext cx="8933303" cy="339447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Motivation</a:t>
            </a:r>
          </a:p>
          <a:p>
            <a:r>
              <a:rPr lang="en-US" sz="1800" dirty="0">
                <a:latin typeface="Arial"/>
                <a:cs typeface="Arial"/>
              </a:rPr>
              <a:t>Problem Statement</a:t>
            </a:r>
          </a:p>
          <a:p>
            <a:r>
              <a:rPr lang="en-US" sz="1800" dirty="0">
                <a:solidFill>
                  <a:srgbClr val="0432FF"/>
                </a:solidFill>
                <a:latin typeface="Arial"/>
                <a:cs typeface="Arial"/>
              </a:rPr>
              <a:t>Challenges</a:t>
            </a:r>
          </a:p>
          <a:p>
            <a:r>
              <a:rPr lang="en-US" sz="1800" dirty="0">
                <a:latin typeface="Arial"/>
                <a:cs typeface="Arial"/>
              </a:rPr>
              <a:t>Related Work</a:t>
            </a:r>
          </a:p>
          <a:p>
            <a:r>
              <a:rPr lang="en-US" sz="1800" dirty="0">
                <a:latin typeface="Arial"/>
                <a:cs typeface="Arial"/>
              </a:rPr>
              <a:t>Contributions</a:t>
            </a:r>
          </a:p>
          <a:p>
            <a:r>
              <a:rPr lang="en-US" sz="1800" dirty="0">
                <a:latin typeface="Arial"/>
                <a:cs typeface="Arial"/>
              </a:rPr>
              <a:t>Validation</a:t>
            </a:r>
          </a:p>
          <a:p>
            <a:r>
              <a:rPr lang="en-US" sz="1800" dirty="0" smtClean="0">
                <a:latin typeface="Arial"/>
                <a:cs typeface="Arial"/>
              </a:rPr>
              <a:t>Conclusion</a:t>
            </a:r>
            <a:endParaRPr lang="en-US" sz="1800" dirty="0">
              <a:latin typeface="Arial"/>
              <a:cs typeface="Arial"/>
            </a:endParaRPr>
          </a:p>
          <a:p>
            <a:endParaRPr lang="en-US" sz="21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Arial"/>
                <a:cs typeface="Arial"/>
              </a:rPr>
              <a:t>Outline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09227" y="-249663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7315" y="699025"/>
            <a:ext cx="8477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dirty="0"/>
              <a:t>Given a complete graph that has N nodes, the number of simple paths (SPs) is </a:t>
            </a:r>
            <a:r>
              <a:rPr lang="en-US" sz="1600" dirty="0" smtClean="0">
                <a:solidFill>
                  <a:srgbClr val="0432FF"/>
                </a:solidFill>
              </a:rPr>
              <a:t>exponential (#P-hard)</a:t>
            </a:r>
            <a:endParaRPr lang="en-US" sz="1600" dirty="0">
              <a:solidFill>
                <a:srgbClr val="0432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5595" y="4139334"/>
            <a:ext cx="1596064" cy="1360728"/>
            <a:chOff x="0" y="2029142"/>
            <a:chExt cx="2128085" cy="1814304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75988" y="2253232"/>
              <a:ext cx="12031" cy="13234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699462" y="2253232"/>
              <a:ext cx="12031" cy="13234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88019" y="2253232"/>
              <a:ext cx="131144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00050" y="3576706"/>
              <a:ext cx="131144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068565"/>
              <a:ext cx="400051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28034" y="2029142"/>
              <a:ext cx="400051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3392041"/>
              <a:ext cx="400051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23524" y="3352462"/>
              <a:ext cx="400051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412081" y="2253230"/>
              <a:ext cx="1287381" cy="13135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5595" y="1243734"/>
                <a:ext cx="7205519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Total # of path=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𝑁</m:t>
                        </m:r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𝑁</m:t>
                            </m:r>
                            <m:r>
                              <a:rPr lang="en-US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−2</m:t>
                            </m:r>
                          </m:e>
                        </m:d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bg-BG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𝑁</m:t>
                            </m:r>
                            <m:r>
                              <a:rPr lang="en-US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!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𝑁</m:t>
                                </m:r>
                                <m:r>
                                  <a:rPr lang="en-US" sz="16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−3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!</m:t>
                            </m:r>
                          </m:den>
                        </m:f>
                      </m:e>
                      <m:sub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.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Arial" charset="0"/>
                        <a:cs typeface="Arial" charset="0"/>
                      </a:rPr>
                      <m:t>+⋯+</m:t>
                    </m:r>
                    <m:f>
                      <m:fPr>
                        <m:ctrlPr>
                          <a:rPr lang="bg-BG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𝑁</m:t>
                        </m:r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!</m:t>
                        </m:r>
                      </m:num>
                      <m:den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0!</m:t>
                        </m:r>
                      </m:den>
                    </m:f>
                  </m:oMath>
                </a14:m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Arial" charset="0"/>
                        <a:cs typeface="Arial" charset="0"/>
                      </a:rPr>
                      <m:t>𝑁</m:t>
                    </m:r>
                    <m:r>
                      <a:rPr lang="en-US" sz="1600" i="1">
                        <a:latin typeface="Cambria Math" charset="0"/>
                        <a:ea typeface="Arial" charset="0"/>
                        <a:cs typeface="Arial" charset="0"/>
                      </a:rPr>
                      <m:t>!∗</m:t>
                    </m:r>
                    <m:nary>
                      <m:naryPr>
                        <m:chr m:val="∑"/>
                        <m:ctrlPr>
                          <a:rPr lang="is-I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𝑁</m:t>
                        </m:r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−2</m:t>
                        </m:r>
                      </m:sup>
                      <m:e>
                        <m:f>
                          <m:fPr>
                            <m:ctrlPr>
                              <a:rPr lang="bg-BG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Arial" charset="0"/>
                        <a:cs typeface="Arial" charset="0"/>
                      </a:rPr>
                      <m:t>𝑁</m:t>
                    </m:r>
                    <m:r>
                      <a:rPr lang="en-US" sz="1600" i="1">
                        <a:latin typeface="Cambria Math" charset="0"/>
                        <a:ea typeface="Arial" charset="0"/>
                        <a:cs typeface="Arial" charset="0"/>
                      </a:rPr>
                      <m:t>!∗</m:t>
                    </m:r>
                  </m:oMath>
                </a14:m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 e</a:t>
                </a:r>
              </a:p>
              <a:p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(Proved by T</a:t>
                </a:r>
                <a:r>
                  <a:rPr lang="en-US" altLang="zh-CN" sz="1600" dirty="0">
                    <a:latin typeface="Arial" charset="0"/>
                    <a:ea typeface="Arial" charset="0"/>
                    <a:cs typeface="Arial" charset="0"/>
                  </a:rPr>
                  <a:t>aylor series of f(x) = e</a:t>
                </a:r>
                <a:r>
                  <a:rPr lang="en-US" altLang="zh-CN" sz="1600" baseline="30000" dirty="0">
                    <a:latin typeface="Arial" charset="0"/>
                    <a:ea typeface="Arial" charset="0"/>
                    <a:cs typeface="Arial" charset="0"/>
                  </a:rPr>
                  <a:t>x</a:t>
                </a:r>
                <a:r>
                  <a:rPr lang="en-US" altLang="zh-CN" sz="1600" dirty="0">
                    <a:latin typeface="Arial" charset="0"/>
                    <a:ea typeface="Arial" charset="0"/>
                    <a:cs typeface="Arial" charset="0"/>
                  </a:rPr>
                  <a:t> at a = 0, x = 1</a:t>
                </a: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5" y="1243734"/>
                <a:ext cx="7205519" cy="2084417"/>
              </a:xfrm>
              <a:prstGeom prst="rect">
                <a:avLst/>
              </a:prstGeom>
              <a:blipFill rotWithShape="0">
                <a:blip r:embed="rId3"/>
                <a:stretch>
                  <a:fillRect l="-508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Arial"/>
                <a:cs typeface="Arial"/>
              </a:rPr>
              <a:t>Challenges – </a:t>
            </a:r>
            <a:r>
              <a:rPr lang="en-US" altLang="zh-CN" sz="2000" b="1" dirty="0" smtClean="0">
                <a:latin typeface="Arial"/>
                <a:cs typeface="Arial"/>
              </a:rPr>
              <a:t>large </a:t>
            </a:r>
            <a:r>
              <a:rPr lang="en-US" altLang="zh-CN" sz="2000" b="1" dirty="0">
                <a:latin typeface="Arial"/>
                <a:cs typeface="Arial"/>
              </a:rPr>
              <a:t>amount of simple paths</a:t>
            </a:r>
            <a:endParaRPr lang="en-US" sz="2000" b="1" dirty="0">
              <a:latin typeface="Arial"/>
              <a:cs typeface="Arial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460706" y="4277428"/>
            <a:ext cx="979866" cy="9926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076923" y="4398151"/>
            <a:ext cx="6058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For example, a complete graph with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nodes has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60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simple paths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3684"/>
            <a:ext cx="8933303" cy="339447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Motivation</a:t>
            </a:r>
          </a:p>
          <a:p>
            <a:r>
              <a:rPr lang="en-US" sz="1800" dirty="0">
                <a:latin typeface="Arial"/>
                <a:cs typeface="Arial"/>
              </a:rPr>
              <a:t>Problem Statement</a:t>
            </a:r>
          </a:p>
          <a:p>
            <a:r>
              <a:rPr lang="en-US" sz="1800" dirty="0">
                <a:latin typeface="Arial"/>
                <a:cs typeface="Arial"/>
              </a:rPr>
              <a:t>Challenges</a:t>
            </a:r>
          </a:p>
          <a:p>
            <a:r>
              <a:rPr lang="en-US" sz="1800" dirty="0">
                <a:solidFill>
                  <a:srgbClr val="0432FF"/>
                </a:solidFill>
                <a:latin typeface="Arial"/>
                <a:cs typeface="Arial"/>
              </a:rPr>
              <a:t>Related Work</a:t>
            </a:r>
          </a:p>
          <a:p>
            <a:r>
              <a:rPr lang="en-US" sz="1800" dirty="0">
                <a:latin typeface="Arial"/>
                <a:cs typeface="Arial"/>
              </a:rPr>
              <a:t>Contributions</a:t>
            </a:r>
          </a:p>
          <a:p>
            <a:r>
              <a:rPr lang="en-US" sz="1800" dirty="0">
                <a:latin typeface="Arial"/>
                <a:cs typeface="Arial"/>
              </a:rPr>
              <a:t>Validation</a:t>
            </a:r>
          </a:p>
          <a:p>
            <a:r>
              <a:rPr lang="en-US" sz="1800" dirty="0">
                <a:latin typeface="Arial"/>
                <a:cs typeface="Arial"/>
              </a:rPr>
              <a:t>Conclusion</a:t>
            </a:r>
            <a:endParaRPr lang="en-US" sz="21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Arial"/>
                <a:cs typeface="Arial"/>
              </a:rPr>
              <a:t>Outline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5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72"/>
            <a:ext cx="6172200" cy="579995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Arial"/>
                <a:cs typeface="Arial"/>
              </a:rPr>
              <a:t>Biography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24305"/>
            <a:ext cx="8695113" cy="5632046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/>
                <a:cs typeface="Arial"/>
              </a:rPr>
              <a:t>Education</a:t>
            </a:r>
          </a:p>
          <a:p>
            <a:pPr lvl="1"/>
            <a:r>
              <a:rPr lang="en-US" sz="1600" b="1" dirty="0">
                <a:latin typeface="Arial"/>
                <a:cs typeface="Arial"/>
              </a:rPr>
              <a:t>Ph.D. Computer Science, University of Minnesota, </a:t>
            </a:r>
            <a:r>
              <a:rPr lang="en-US" sz="1600" b="1" dirty="0" smtClean="0">
                <a:latin typeface="Arial"/>
                <a:cs typeface="Arial"/>
              </a:rPr>
              <a:t>Fall 2013 </a:t>
            </a:r>
            <a:r>
              <a:rPr lang="en-US" sz="1600" b="1" dirty="0">
                <a:latin typeface="Arial"/>
                <a:cs typeface="Arial"/>
              </a:rPr>
              <a:t>– </a:t>
            </a:r>
            <a:r>
              <a:rPr lang="en-US" sz="1600" b="1" dirty="0" smtClean="0">
                <a:latin typeface="Arial"/>
                <a:cs typeface="Arial"/>
              </a:rPr>
              <a:t>Present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M.E. Computer Science, Harbin Institute of Technology, China</a:t>
            </a:r>
            <a:r>
              <a:rPr lang="en-US" sz="1600" dirty="0">
                <a:latin typeface="Arial"/>
                <a:cs typeface="Arial"/>
              </a:rPr>
              <a:t>,</a:t>
            </a:r>
            <a:r>
              <a:rPr lang="en-US" sz="1600" dirty="0" smtClean="0">
                <a:latin typeface="Arial"/>
                <a:cs typeface="Arial"/>
              </a:rPr>
              <a:t> 2013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B.E</a:t>
            </a:r>
            <a:r>
              <a:rPr lang="en-US" sz="1600" dirty="0">
                <a:latin typeface="Arial"/>
                <a:cs typeface="Arial"/>
              </a:rPr>
              <a:t>. Computer Science, Harbin Institute of Technology, China, </a:t>
            </a:r>
            <a:r>
              <a:rPr lang="en-US" sz="1600" dirty="0" smtClean="0">
                <a:latin typeface="Arial"/>
                <a:cs typeface="Arial"/>
              </a:rPr>
              <a:t>2011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  <a:p>
            <a:r>
              <a:rPr lang="en-US" sz="1800" b="1" dirty="0">
                <a:latin typeface="Arial"/>
                <a:cs typeface="Arial"/>
              </a:rPr>
              <a:t>Professional Experience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Research assistant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Spatial computing research group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Teaching </a:t>
            </a:r>
            <a:r>
              <a:rPr lang="en-US" sz="1600" dirty="0">
                <a:latin typeface="Arial"/>
                <a:cs typeface="Arial"/>
              </a:rPr>
              <a:t>assistant</a:t>
            </a:r>
          </a:p>
          <a:p>
            <a:pPr lvl="2"/>
            <a:r>
              <a:rPr lang="en-US" sz="1600" dirty="0">
                <a:latin typeface="Arial"/>
                <a:cs typeface="Arial"/>
              </a:rPr>
              <a:t>CSCI 5715: Spatial C</a:t>
            </a:r>
            <a:r>
              <a:rPr lang="en-US" sz="1600" dirty="0" smtClean="0">
                <a:latin typeface="Arial"/>
                <a:cs typeface="Arial"/>
              </a:rPr>
              <a:t>omputing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CSCI </a:t>
            </a:r>
            <a:r>
              <a:rPr lang="en-US" sz="1600" dirty="0">
                <a:latin typeface="Arial"/>
                <a:cs typeface="Arial"/>
              </a:rPr>
              <a:t>2033: Elementary </a:t>
            </a:r>
            <a:r>
              <a:rPr lang="en-US" sz="1600" dirty="0" smtClean="0">
                <a:latin typeface="Arial"/>
                <a:cs typeface="Arial"/>
              </a:rPr>
              <a:t>Linear </a:t>
            </a:r>
            <a:r>
              <a:rPr lang="en-US" sz="1600" dirty="0">
                <a:latin typeface="Arial"/>
                <a:cs typeface="Arial"/>
              </a:rPr>
              <a:t>A</a:t>
            </a:r>
            <a:r>
              <a:rPr lang="en-US" sz="1600" dirty="0" smtClean="0">
                <a:latin typeface="Arial"/>
                <a:cs typeface="Arial"/>
              </a:rPr>
              <a:t>lgebra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Software </a:t>
            </a:r>
            <a:r>
              <a:rPr lang="en-US" sz="1600" dirty="0" smtClean="0">
                <a:latin typeface="Arial"/>
                <a:cs typeface="Arial"/>
              </a:rPr>
              <a:t>Engineer Intern at Facebook</a:t>
            </a:r>
          </a:p>
          <a:p>
            <a:pPr lvl="1"/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800" b="1" dirty="0" smtClean="0">
                <a:latin typeface="Arial"/>
                <a:cs typeface="Arial"/>
              </a:rPr>
              <a:t>Awards</a:t>
            </a:r>
            <a:endParaRPr lang="en-US" sz="1800" b="1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UMN Doctoral Dissertation Fellowship, 2018 - 2019.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Mentor, Scholar of Distinction in Mathematics and Applied Geography, Wayzata High School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>
            <a:off x="3004193" y="1127737"/>
            <a:ext cx="1276852" cy="474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08503" y="1621660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Consider spatial networks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1135" y="1041993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Yes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987730" y="1094214"/>
            <a:ext cx="1397543" cy="3813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1097" y="2693157"/>
            <a:ext cx="17908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Circular [1],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Ellipse [1, 3],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Rectangular [8],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Ring [6],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Flexible shape [7]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33249" y="1500965"/>
            <a:ext cx="3708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Simple </a:t>
            </a:r>
            <a:r>
              <a:rPr lang="en-US" sz="160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path </a:t>
            </a:r>
            <a:r>
              <a:rPr lang="en-US" sz="160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linear hotspots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(proposed)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54014" y="3484020"/>
            <a:ext cx="3338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Shortest path linear [4, 5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],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K-main routes [10]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557653" y="2038685"/>
            <a:ext cx="1130413" cy="57785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69451" y="2070070"/>
            <a:ext cx="1219325" cy="5831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71718" y="376378"/>
            <a:ext cx="5234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	Spatial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Hotspots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Detection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Consider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spatial network and enumerate all simple path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50871" y="1068424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21711" y="2065191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86535" y="2065191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No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 smtClean="0">
                <a:latin typeface="Arial"/>
                <a:cs typeface="Arial"/>
              </a:rPr>
              <a:t>Related work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20242" y="2610682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Shortest paths only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3196613" y="2925640"/>
            <a:ext cx="1260068" cy="5160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4638" y="2868007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No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149871" y="2964106"/>
            <a:ext cx="1801264" cy="4775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17468" y="2879643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Yes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92366" y="3409931"/>
            <a:ext cx="3338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Iso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-distance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sub-network [2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],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Simple paths hotspots in tree [9],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Hot-routes detection[11]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03" y="4514392"/>
            <a:ext cx="2970751" cy="15792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87" y="4543721"/>
            <a:ext cx="2885384" cy="15206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27" y="4524964"/>
            <a:ext cx="2888395" cy="15393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6813" y="6062103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SatScan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61200" y="6064349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Shortest paths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21200" y="6064349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Simple paths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0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3684"/>
            <a:ext cx="8933303" cy="339447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Motivation</a:t>
            </a:r>
          </a:p>
          <a:p>
            <a:r>
              <a:rPr lang="en-US" sz="1800" dirty="0">
                <a:latin typeface="Arial"/>
                <a:cs typeface="Arial"/>
              </a:rPr>
              <a:t>Problem Statement</a:t>
            </a:r>
          </a:p>
          <a:p>
            <a:r>
              <a:rPr lang="en-US" sz="1800" dirty="0">
                <a:latin typeface="Arial"/>
                <a:cs typeface="Arial"/>
              </a:rPr>
              <a:t>Challenges</a:t>
            </a:r>
          </a:p>
          <a:p>
            <a:r>
              <a:rPr lang="en-US" sz="1800" dirty="0">
                <a:latin typeface="Arial"/>
                <a:cs typeface="Arial"/>
              </a:rPr>
              <a:t>Related Work</a:t>
            </a:r>
          </a:p>
          <a:p>
            <a:r>
              <a:rPr lang="en-US" sz="1800" dirty="0">
                <a:solidFill>
                  <a:srgbClr val="0432FF"/>
                </a:solidFill>
                <a:latin typeface="Arial"/>
                <a:cs typeface="Arial"/>
              </a:rPr>
              <a:t>Contributions</a:t>
            </a:r>
          </a:p>
          <a:p>
            <a:r>
              <a:rPr lang="en-US" sz="1800" dirty="0">
                <a:latin typeface="Arial"/>
                <a:cs typeface="Arial"/>
              </a:rPr>
              <a:t>Validation</a:t>
            </a:r>
          </a:p>
          <a:p>
            <a:r>
              <a:rPr lang="en-US" sz="1800" dirty="0">
                <a:latin typeface="Arial"/>
                <a:cs typeface="Arial"/>
              </a:rPr>
              <a:t>Conclusion</a:t>
            </a:r>
            <a:endParaRPr lang="en-US" sz="21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 smtClean="0">
                <a:latin typeface="Arial"/>
                <a:cs typeface="Arial"/>
              </a:rPr>
              <a:t>Outline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45409"/>
            <a:ext cx="9001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1" indent="-257175">
              <a:buFont typeface="Arial" charset="0"/>
              <a:buChar char="•"/>
            </a:pPr>
            <a:r>
              <a:rPr lang="en-US" sz="1600" dirty="0">
                <a:latin typeface="Arial"/>
                <a:cs typeface="Arial"/>
              </a:rPr>
              <a:t>Formally define the problem of Linear Hotspot Discovery on </a:t>
            </a:r>
            <a:r>
              <a:rPr lang="en-US" sz="1600" dirty="0" smtClean="0">
                <a:latin typeface="Arial"/>
                <a:cs typeface="Arial"/>
              </a:rPr>
              <a:t>All-Simple-Paths (ASP)</a:t>
            </a:r>
            <a:endParaRPr lang="en-US" sz="1600" dirty="0">
              <a:latin typeface="Arial"/>
              <a:cs typeface="Arial"/>
            </a:endParaRPr>
          </a:p>
          <a:p>
            <a:pPr marL="257175" lvl="1" indent="-257175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Propose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 baseline algorithm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using depth-first-search with backtracking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57175" lvl="1" indent="-257175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Propose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several novel algorithms that substantially improve computational efficiency: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57175" lvl="1" indent="-257175">
              <a:buFont typeface="Arial" charset="0"/>
              <a:buChar char="•"/>
            </a:pPr>
            <a:endParaRPr lang="en-US" sz="1600" dirty="0" smtClean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  <a:p>
            <a:pPr marL="257175" lvl="1" indent="-257175">
              <a:buFont typeface="Arial" charset="0"/>
              <a:buChar char="•"/>
            </a:pP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Arial"/>
                <a:cs typeface="Arial"/>
              </a:rPr>
              <a:t>Contributions - </a:t>
            </a:r>
            <a:r>
              <a:rPr lang="en-US" altLang="zh-CN" sz="2000" b="1" dirty="0" smtClean="0">
                <a:latin typeface="Arial"/>
                <a:cs typeface="Arial"/>
              </a:rPr>
              <a:t>overview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136" y="3324764"/>
            <a:ext cx="9079992" cy="3396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74325" y="6021736"/>
            <a:ext cx="213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New after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thesis proposal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393" y="5679700"/>
            <a:ext cx="5306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lvl="1" indent="-257175">
              <a:buFont typeface="Arial" charset="0"/>
              <a:buChar char="•"/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Validation:</a:t>
            </a:r>
          </a:p>
          <a:p>
            <a:pPr marL="600075" lvl="2" indent="-257175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Theoretical</a:t>
            </a:r>
          </a:p>
          <a:p>
            <a:pPr marL="600075" lvl="2" indent="-257175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Experimental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4870" y="1397451"/>
            <a:ext cx="2975317" cy="7014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Baseline approach </a:t>
            </a:r>
            <a:r>
              <a:rPr lang="en-US" altLang="zh-CN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ASP_Base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90539" y="1447543"/>
            <a:ext cx="4072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Baseline algorithm using</a:t>
            </a:r>
          </a:p>
          <a:p>
            <a:r>
              <a:rPr lang="en-US" sz="1600" b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depth-first-search with backtracking</a:t>
            </a:r>
            <a:endParaRPr lang="en-US" sz="1600" b="1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54870" y="2414999"/>
            <a:ext cx="2984452" cy="803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Bi-directional Fragment-Multi-Graph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Traversal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(ASP_FMGT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4870" y="3534235"/>
            <a:ext cx="2984452" cy="803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Mono-directional Fragment-Multi-Graph Traversal 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(ASP_FMGT_MONO)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407" y="4667069"/>
            <a:ext cx="2152357" cy="803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Non-repeated FMG-node path reduction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ASP_NR)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17811" y="4679423"/>
            <a:ext cx="2288318" cy="806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>
              <a:defRPr/>
            </a:pP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Highest density paths in FMG-node path reduction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ASP_HD)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0187" y="2232996"/>
            <a:ext cx="5823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Prune-and-refine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framework, </a:t>
            </a:r>
            <a:r>
              <a:rPr lang="en-US" sz="1600" b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divide and conquer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the spatial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Compute and re-use information in each fragment by a</a:t>
            </a:r>
          </a:p>
          <a:p>
            <a:r>
              <a:rPr lang="en-US" sz="1600" b="1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b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   bi-directional traversal</a:t>
            </a:r>
            <a:endParaRPr lang="en-US" sz="1600" b="1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1186" y="3481228"/>
            <a:ext cx="5417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Further reduce the cost of ASP_FMGT by: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Reduce bi-directional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sz="1600" b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mono-directional traversal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More effective pruning using </a:t>
            </a:r>
            <a:r>
              <a:rPr lang="en-US" sz="1600" b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tighter upper-bound</a:t>
            </a:r>
            <a:endParaRPr lang="en-US" sz="1600" b="1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Arrow Connector 21"/>
          <p:cNvCxnSpPr>
            <a:endCxn id="15" idx="0"/>
          </p:cNvCxnSpPr>
          <p:nvPr/>
        </p:nvCxnSpPr>
        <p:spPr>
          <a:xfrm flipH="1">
            <a:off x="2347096" y="2116918"/>
            <a:ext cx="0" cy="298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342528" y="3218159"/>
            <a:ext cx="0" cy="298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457456" y="4335878"/>
            <a:ext cx="601374" cy="317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631239" y="4335877"/>
            <a:ext cx="773144" cy="331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66826" y="4667069"/>
            <a:ext cx="4055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Path reduction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approaches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Only consider representative paths from all simple paths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968" y="684420"/>
            <a:ext cx="900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Main idea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starting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from each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active node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root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run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depth-first-search with backtracking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4024" y="1859364"/>
            <a:ext cx="1596064" cy="1360728"/>
            <a:chOff x="0" y="2029142"/>
            <a:chExt cx="2128085" cy="181430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5988" y="2253232"/>
              <a:ext cx="12031" cy="13234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699462" y="2253232"/>
              <a:ext cx="12031" cy="13234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88019" y="2253232"/>
              <a:ext cx="131144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00050" y="3576706"/>
              <a:ext cx="131144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0" y="2068565"/>
              <a:ext cx="400051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charset="0"/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28034" y="2029142"/>
              <a:ext cx="400051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3392041"/>
              <a:ext cx="400051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23524" y="3352462"/>
              <a:ext cx="400051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00050" y="2253231"/>
              <a:ext cx="1299412" cy="13432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12081" y="2253230"/>
              <a:ext cx="1287381" cy="13135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2538965" y="1873724"/>
            <a:ext cx="978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oot = A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2617532" y="2718166"/>
            <a:ext cx="368764" cy="3065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380008" y="302473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5199" y="377982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1977474" y="3301731"/>
            <a:ext cx="393511" cy="4386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383924" y="4049245"/>
            <a:ext cx="393511" cy="4386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7573" y="449674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2553807" y="3321473"/>
            <a:ext cx="13934" cy="45835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373395" y="379051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2331004" y="4045972"/>
            <a:ext cx="127175" cy="45835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139911" y="456247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58" name="Straight Connector 57"/>
          <p:cNvCxnSpPr>
            <a:endCxn id="60" idx="0"/>
          </p:cNvCxnSpPr>
          <p:nvPr/>
        </p:nvCxnSpPr>
        <p:spPr>
          <a:xfrm>
            <a:off x="3136203" y="2693354"/>
            <a:ext cx="196317" cy="38305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166449" y="307641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61" name="Straight Connector 60"/>
          <p:cNvCxnSpPr>
            <a:endCxn id="62" idx="0"/>
          </p:cNvCxnSpPr>
          <p:nvPr/>
        </p:nvCxnSpPr>
        <p:spPr>
          <a:xfrm flipH="1">
            <a:off x="3033912" y="3353411"/>
            <a:ext cx="147471" cy="41841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873451" y="377182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969134" y="4065715"/>
            <a:ext cx="13934" cy="45835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846384" y="456761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3374217" y="3353412"/>
            <a:ext cx="153358" cy="49574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424967" y="3790895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cxnSp>
        <p:nvCxnSpPr>
          <p:cNvPr id="71" name="Straight Connector 70"/>
          <p:cNvCxnSpPr>
            <a:stCxn id="69" idx="2"/>
          </p:cNvCxnSpPr>
          <p:nvPr/>
        </p:nvCxnSpPr>
        <p:spPr>
          <a:xfrm flipH="1">
            <a:off x="3554125" y="4129449"/>
            <a:ext cx="36913" cy="43816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453160" y="456247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3261364" y="2693354"/>
            <a:ext cx="727112" cy="34152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951871" y="300734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3872339" y="3305409"/>
            <a:ext cx="191792" cy="41841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756201" y="372382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cxnSp>
        <p:nvCxnSpPr>
          <p:cNvPr id="81" name="Straight Connector 80"/>
          <p:cNvCxnSpPr>
            <a:endCxn id="82" idx="0"/>
          </p:cNvCxnSpPr>
          <p:nvPr/>
        </p:nvCxnSpPr>
        <p:spPr>
          <a:xfrm>
            <a:off x="4180658" y="3243059"/>
            <a:ext cx="279600" cy="45854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294187" y="370160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3911263" y="3987655"/>
            <a:ext cx="64739" cy="55044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892454" y="453809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90" name="Straight Connector 89"/>
          <p:cNvCxnSpPr>
            <a:endCxn id="91" idx="0"/>
          </p:cNvCxnSpPr>
          <p:nvPr/>
        </p:nvCxnSpPr>
        <p:spPr>
          <a:xfrm>
            <a:off x="4476540" y="3982780"/>
            <a:ext cx="92042" cy="50929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402511" y="449207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 smtClean="0">
                <a:latin typeface="Arial" charset="0"/>
                <a:ea typeface="Arial" charset="0"/>
                <a:cs typeface="Arial" charset="0"/>
              </a:rPr>
              <a:t>Baseline algorithm using depth-first-search with backtracking (</a:t>
            </a:r>
            <a:r>
              <a:rPr lang="en-US" altLang="zh-CN" sz="2000" b="1" dirty="0" err="1" smtClean="0">
                <a:latin typeface="Arial" charset="0"/>
                <a:ea typeface="Arial" charset="0"/>
                <a:cs typeface="Arial" charset="0"/>
              </a:rPr>
              <a:t>ASP_Base</a:t>
            </a:r>
            <a:r>
              <a:rPr lang="en-US" altLang="zh-CN" sz="2000" b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47" y="1148615"/>
            <a:ext cx="5865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Given an input network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with 4 nodes, 6 edges, and 6 activities: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909311" y="1802856"/>
            <a:ext cx="185491" cy="18301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095374" y="2321382"/>
            <a:ext cx="451516" cy="32588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54591" y="2966850"/>
            <a:ext cx="451516" cy="32588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71166" y="2330897"/>
            <a:ext cx="451516" cy="32588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9069" y="2095054"/>
            <a:ext cx="451516" cy="32588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81100" y="2089193"/>
            <a:ext cx="451516" cy="32588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12455" y="2379785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858469" y="1827784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oot = B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 flipH="1">
            <a:off x="6745588" y="2711542"/>
            <a:ext cx="368764" cy="3065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6508064" y="301810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5873255" y="377320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194" name="Straight Connector 193"/>
          <p:cNvCxnSpPr/>
          <p:nvPr/>
        </p:nvCxnSpPr>
        <p:spPr>
          <a:xfrm flipH="1">
            <a:off x="6105530" y="3295107"/>
            <a:ext cx="393511" cy="4386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511980" y="4042621"/>
            <a:ext cx="393511" cy="4386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5295629" y="449012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cxnSp>
        <p:nvCxnSpPr>
          <p:cNvPr id="197" name="Straight Connector 196"/>
          <p:cNvCxnSpPr/>
          <p:nvPr/>
        </p:nvCxnSpPr>
        <p:spPr>
          <a:xfrm flipH="1">
            <a:off x="6681863" y="3314849"/>
            <a:ext cx="13934" cy="45835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6501451" y="378389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cxnSp>
        <p:nvCxnSpPr>
          <p:cNvPr id="199" name="Straight Connector 198"/>
          <p:cNvCxnSpPr/>
          <p:nvPr/>
        </p:nvCxnSpPr>
        <p:spPr>
          <a:xfrm flipH="1">
            <a:off x="6459060" y="4039348"/>
            <a:ext cx="127175" cy="45835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6267967" y="455584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201" name="Straight Connector 200"/>
          <p:cNvCxnSpPr/>
          <p:nvPr/>
        </p:nvCxnSpPr>
        <p:spPr>
          <a:xfrm>
            <a:off x="7264259" y="2686730"/>
            <a:ext cx="196317" cy="38305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7294505" y="306978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203" name="Straight Connector 202"/>
          <p:cNvCxnSpPr/>
          <p:nvPr/>
        </p:nvCxnSpPr>
        <p:spPr>
          <a:xfrm flipH="1">
            <a:off x="7161968" y="3346787"/>
            <a:ext cx="147471" cy="41841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7001507" y="376519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5" name="Straight Connector 204"/>
          <p:cNvCxnSpPr/>
          <p:nvPr/>
        </p:nvCxnSpPr>
        <p:spPr>
          <a:xfrm flipH="1">
            <a:off x="7097190" y="4059091"/>
            <a:ext cx="13934" cy="45835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6974440" y="456099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7502273" y="3346788"/>
            <a:ext cx="153358" cy="49574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7553023" y="378427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cxnSp>
        <p:nvCxnSpPr>
          <p:cNvPr id="209" name="Straight Connector 208"/>
          <p:cNvCxnSpPr/>
          <p:nvPr/>
        </p:nvCxnSpPr>
        <p:spPr>
          <a:xfrm flipH="1">
            <a:off x="7682181" y="4122825"/>
            <a:ext cx="36913" cy="43816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7581216" y="455584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>
            <a:off x="7389420" y="2686730"/>
            <a:ext cx="727112" cy="34152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8079927" y="300072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cxnSp>
        <p:nvCxnSpPr>
          <p:cNvPr id="213" name="Straight Connector 212"/>
          <p:cNvCxnSpPr/>
          <p:nvPr/>
        </p:nvCxnSpPr>
        <p:spPr>
          <a:xfrm flipH="1">
            <a:off x="8000395" y="3298785"/>
            <a:ext cx="191792" cy="41841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7884257" y="371719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5" name="Straight Connector 214"/>
          <p:cNvCxnSpPr/>
          <p:nvPr/>
        </p:nvCxnSpPr>
        <p:spPr>
          <a:xfrm>
            <a:off x="8308714" y="3236435"/>
            <a:ext cx="279600" cy="45854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422243" y="369498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217" name="Straight Connector 216"/>
          <p:cNvCxnSpPr/>
          <p:nvPr/>
        </p:nvCxnSpPr>
        <p:spPr>
          <a:xfrm>
            <a:off x="8039319" y="3981031"/>
            <a:ext cx="64739" cy="55044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8020510" y="453147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219" name="Straight Connector 218"/>
          <p:cNvCxnSpPr/>
          <p:nvPr/>
        </p:nvCxnSpPr>
        <p:spPr>
          <a:xfrm>
            <a:off x="8604596" y="3976156"/>
            <a:ext cx="92042" cy="50929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8530567" y="448545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140511" y="237316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139911" y="456224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1251111" y="5516271"/>
            <a:ext cx="24737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Time complexity =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O(N!)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Space complexity =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O(N</a:t>
            </a:r>
            <a:r>
              <a:rPr lang="en-US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1111" y="6185753"/>
            <a:ext cx="3332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There are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redundant computations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66536" y="3572307"/>
            <a:ext cx="795460" cy="141694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scene3d>
            <a:camera prst="orthographicFront">
              <a:rot lat="0" lon="0" rev="8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9" name="Oval 228"/>
          <p:cNvSpPr/>
          <p:nvPr/>
        </p:nvSpPr>
        <p:spPr>
          <a:xfrm>
            <a:off x="4194849" y="3648284"/>
            <a:ext cx="795460" cy="141694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scene3d>
            <a:camera prst="orthographicFront">
              <a:rot lat="0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5345676" y="3633437"/>
            <a:ext cx="795460" cy="141694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scene3d>
            <a:camera prst="orthographicFront">
              <a:rot lat="0" lon="0" rev="8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1" name="Oval 230"/>
          <p:cNvSpPr/>
          <p:nvPr/>
        </p:nvSpPr>
        <p:spPr>
          <a:xfrm>
            <a:off x="2081734" y="3684850"/>
            <a:ext cx="690596" cy="1416943"/>
          </a:xfrm>
          <a:prstGeom prst="ellipse">
            <a:avLst/>
          </a:prstGeom>
          <a:noFill/>
          <a:ln w="25400">
            <a:solidFill>
              <a:srgbClr val="0432FF"/>
            </a:solidFill>
          </a:ln>
          <a:scene3d>
            <a:camera prst="orthographicFront">
              <a:rot lat="0" lon="0" rev="9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2" name="Oval 231"/>
          <p:cNvSpPr/>
          <p:nvPr/>
        </p:nvSpPr>
        <p:spPr>
          <a:xfrm>
            <a:off x="6276054" y="3704384"/>
            <a:ext cx="690596" cy="1416943"/>
          </a:xfrm>
          <a:prstGeom prst="ellipse">
            <a:avLst/>
          </a:prstGeom>
          <a:noFill/>
          <a:ln w="25400">
            <a:solidFill>
              <a:srgbClr val="0432FF"/>
            </a:solidFill>
          </a:ln>
          <a:scene3d>
            <a:camera prst="orthographicFront">
              <a:rot lat="0" lon="0" rev="9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4" name="Oval 233"/>
          <p:cNvSpPr/>
          <p:nvPr/>
        </p:nvSpPr>
        <p:spPr>
          <a:xfrm>
            <a:off x="3055389" y="3033972"/>
            <a:ext cx="760364" cy="1175204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scene3d>
            <a:camera prst="orthographicFront">
              <a:rot lat="0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7179851" y="3000722"/>
            <a:ext cx="760364" cy="1175204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scene3d>
            <a:camera prst="orthographicFront">
              <a:rot lat="0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3969599" y="2829881"/>
            <a:ext cx="690596" cy="1416943"/>
          </a:xfrm>
          <a:prstGeom prst="ellipse">
            <a:avLst/>
          </a:prstGeom>
          <a:noFill/>
          <a:ln w="25400">
            <a:solidFill>
              <a:srgbClr val="0432FF"/>
            </a:solidFill>
          </a:ln>
          <a:scene3d>
            <a:camera prst="orthographicFront">
              <a:rot lat="0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9" name="Oval 238"/>
          <p:cNvSpPr/>
          <p:nvPr/>
        </p:nvSpPr>
        <p:spPr>
          <a:xfrm>
            <a:off x="8097247" y="2849191"/>
            <a:ext cx="690596" cy="1416943"/>
          </a:xfrm>
          <a:prstGeom prst="ellipse">
            <a:avLst/>
          </a:prstGeom>
          <a:noFill/>
          <a:ln w="25400">
            <a:solidFill>
              <a:srgbClr val="0432FF"/>
            </a:solidFill>
          </a:ln>
          <a:scene3d>
            <a:camera prst="orthographicFront">
              <a:rot lat="0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5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054" y="816640"/>
            <a:ext cx="9136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Key idea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600" b="1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divide-and-conquer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Re-use information computed in graph partitions</a:t>
            </a:r>
            <a:endParaRPr lang="en-US" sz="1600" dirty="0" smtClean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buFont typeface="Arial" charset="0"/>
              <a:buChar char="•"/>
            </a:pPr>
            <a:endParaRPr lang="en-US" sz="1600" dirty="0" smtClean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ASP_FMGT follows a</a:t>
            </a:r>
            <a:r>
              <a: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prune-and-refine</a:t>
            </a:r>
            <a:r>
              <a: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framework: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Construct and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prune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a much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smaller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Fragment-multi-graph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graph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(prune phase)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Enumerate and evaluate simple paths on pruned graph (refine phase)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0" lvl="1"/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0"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Steps of ASP_FMGT: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1: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Partition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 spatial network into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fragments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make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Fragment-multi-graph (FMG)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315" y="-28633"/>
            <a:ext cx="9046685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Bi-directional Fragment-Multi-Graph Traversal approach (</a:t>
            </a:r>
            <a:r>
              <a:rPr lang="en-US" sz="2000" b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): divide and conquer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1088" y="3456461"/>
            <a:ext cx="2996407" cy="2899890"/>
            <a:chOff x="5993555" y="1769830"/>
            <a:chExt cx="3211777" cy="3079043"/>
          </a:xfrm>
        </p:grpSpPr>
        <p:grpSp>
          <p:nvGrpSpPr>
            <p:cNvPr id="10" name="Group 9"/>
            <p:cNvGrpSpPr/>
            <p:nvPr/>
          </p:nvGrpSpPr>
          <p:grpSpPr>
            <a:xfrm>
              <a:off x="6038109" y="1769830"/>
              <a:ext cx="3167223" cy="3079043"/>
              <a:chOff x="6736818" y="1065612"/>
              <a:chExt cx="5455182" cy="4887297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7183922" y="5453663"/>
                <a:ext cx="50080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lg" len="lg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7177658" y="1065612"/>
                <a:ext cx="19467" cy="4388051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7758172" y="5486959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661555" y="5486957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564939" y="5475929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468322" y="546490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379797" y="546490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789153" y="4586244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755317" y="3642146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755754" y="2633450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736818" y="1734435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59630" y="452760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570599" y="453107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9507592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7637965" y="2608376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570599" y="2611843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618220" y="1699278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555692" y="17027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438399" y="1686782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1349367" y="1690249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0438399" y="3598077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1349367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1361254" y="447425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695868" y="4500251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587931" y="4486179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682813" y="2581941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677189" y="1660345"/>
                <a:ext cx="47704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621953" y="1670679"/>
                <a:ext cx="46036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627685" y="2594980"/>
                <a:ext cx="512787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G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566702" y="3584185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461850" y="3570883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1447863" y="3581927"/>
                <a:ext cx="3602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1439984" y="444781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J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0511341" y="1659589"/>
                <a:ext cx="46036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L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1387757" y="2577590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Arial" charset="0"/>
                    <a:ea typeface="Arial" charset="0"/>
                    <a:cs typeface="Arial" charset="0"/>
                  </a:rPr>
                  <a:t>K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1361254" y="2608720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1351370" y="1673923"/>
                <a:ext cx="529469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M</a:t>
                </a: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 flipV="1">
                <a:off x="8108095" y="4760447"/>
                <a:ext cx="462504" cy="760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8061444" y="3830920"/>
                <a:ext cx="1446148" cy="78603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8953388" y="4006404"/>
                <a:ext cx="619880" cy="5918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8086430" y="2837752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8079285" y="1926236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8779925" y="216149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7856941" y="215530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11571702" y="2149000"/>
                <a:ext cx="1898" cy="4844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49" idx="4"/>
              </p:cNvCxnSpPr>
              <p:nvPr/>
            </p:nvCxnSpPr>
            <p:spPr>
              <a:xfrm flipH="1">
                <a:off x="11571193" y="3067471"/>
                <a:ext cx="14296" cy="52845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573600" y="4060295"/>
                <a:ext cx="9758" cy="43995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10902999" y="3830920"/>
                <a:ext cx="446368" cy="233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9955071" y="3813927"/>
                <a:ext cx="483328" cy="1352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0662632" y="2145533"/>
                <a:ext cx="984" cy="1451853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938142" y="3018211"/>
                <a:ext cx="635126" cy="65051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8971592" y="2082768"/>
                <a:ext cx="691612" cy="153914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0894780" y="1920671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8993179" y="1916158"/>
                <a:ext cx="1445220" cy="1007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0821188" y="2078350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0790121" y="4006404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ectangle 69"/>
              <p:cNvSpPr/>
              <p:nvPr/>
            </p:nvSpPr>
            <p:spPr>
              <a:xfrm>
                <a:off x="7513830" y="1565183"/>
                <a:ext cx="2451164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0195281" y="1545837"/>
                <a:ext cx="1722935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0243005" y="3467847"/>
                <a:ext cx="1722935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559843" y="3436544"/>
                <a:ext cx="2444464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552189" y="2640229"/>
                <a:ext cx="530331" cy="570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0163017" y="2619659"/>
                <a:ext cx="530331" cy="570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9481443" y="4403998"/>
                <a:ext cx="547087" cy="570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221910" y="4743993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2159" y="3825061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1561785" y="4148990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1004342" y="1671385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8925402" y="4548371"/>
              <a:ext cx="276968" cy="29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Arial" charset="0"/>
                  <a:ea typeface="Arial" charset="0"/>
                  <a:cs typeface="Arial" charset="0"/>
                </a:rPr>
                <a:t>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93555" y="1781737"/>
              <a:ext cx="276968" cy="29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Y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54109" y="3873446"/>
              <a:ext cx="307905" cy="359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x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98667" y="3927016"/>
            <a:ext cx="1483707" cy="1703880"/>
            <a:chOff x="2177997" y="2450160"/>
            <a:chExt cx="1892814" cy="1978614"/>
          </a:xfrm>
        </p:grpSpPr>
        <p:sp>
          <p:nvSpPr>
            <p:cNvPr id="82" name="TextBox 81"/>
            <p:cNvSpPr txBox="1"/>
            <p:nvPr/>
          </p:nvSpPr>
          <p:spPr>
            <a:xfrm>
              <a:off x="2232876" y="2450160"/>
              <a:ext cx="366465" cy="39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z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1220" y="3719991"/>
              <a:ext cx="331123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charset="0"/>
                  <a:ea typeface="Arial" charset="0"/>
                  <a:cs typeface="Arial" charset="0"/>
                </a:rPr>
                <a:t>C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525995" y="3693406"/>
              <a:ext cx="331123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charset="0"/>
                  <a:ea typeface="Arial" charset="0"/>
                  <a:cs typeface="Arial" charset="0"/>
                </a:rPr>
                <a:t>H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788978" y="3703464"/>
              <a:ext cx="241632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Arial" charset="0"/>
                  <a:ea typeface="Arial" charset="0"/>
                  <a:cs typeface="Arial" charset="0"/>
                </a:rPr>
                <a:t>I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750873" y="2725136"/>
              <a:ext cx="319938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charset="0"/>
                  <a:ea typeface="Arial" charset="0"/>
                  <a:cs typeface="Arial" charset="0"/>
                </a:rPr>
                <a:t>K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495439" y="2739262"/>
              <a:ext cx="287092" cy="325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charset="0"/>
                  <a:ea typeface="Arial" charset="0"/>
                  <a:cs typeface="Arial" charset="0"/>
                </a:rPr>
                <a:t>L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467113" y="2647490"/>
              <a:ext cx="308750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Arial" charset="0"/>
                  <a:ea typeface="Arial" charset="0"/>
                  <a:cs typeface="Arial" charset="0"/>
                </a:rPr>
                <a:t>F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177997" y="2808737"/>
              <a:ext cx="321341" cy="325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charset="0"/>
                  <a:ea typeface="Arial" charset="0"/>
                  <a:cs typeface="Arial" charset="0"/>
                </a:rPr>
                <a:t>G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2740919" y="2865775"/>
              <a:ext cx="883142" cy="246063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00" idx="2"/>
            </p:cNvCxnSpPr>
            <p:nvPr/>
          </p:nvCxnSpPr>
          <p:spPr>
            <a:xfrm>
              <a:off x="2292960" y="3121861"/>
              <a:ext cx="305374" cy="684018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2610122" y="2865775"/>
              <a:ext cx="130797" cy="947561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2610544" y="3773078"/>
              <a:ext cx="1037738" cy="40684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3626491" y="3084892"/>
              <a:ext cx="21791" cy="688186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952205" y="3067416"/>
              <a:ext cx="16117" cy="705662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244562" y="4035631"/>
              <a:ext cx="423725" cy="39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w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600910" y="3973714"/>
              <a:ext cx="366465" cy="39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x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600910" y="2463940"/>
              <a:ext cx="366465" cy="39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y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5069192" y="5877476"/>
            <a:ext cx="910949" cy="28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FMG-node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Hexagon 99"/>
          <p:cNvSpPr/>
          <p:nvPr/>
        </p:nvSpPr>
        <p:spPr>
          <a:xfrm>
            <a:off x="4363733" y="3975372"/>
            <a:ext cx="500196" cy="53007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1" name="Hexagon 100"/>
          <p:cNvSpPr/>
          <p:nvPr/>
        </p:nvSpPr>
        <p:spPr>
          <a:xfrm>
            <a:off x="4569473" y="5797896"/>
            <a:ext cx="499719" cy="497535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" name="Hexagon 101"/>
          <p:cNvSpPr/>
          <p:nvPr/>
        </p:nvSpPr>
        <p:spPr>
          <a:xfrm>
            <a:off x="5403661" y="3948563"/>
            <a:ext cx="500196" cy="53007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3" name="Hexagon 102"/>
          <p:cNvSpPr/>
          <p:nvPr/>
        </p:nvSpPr>
        <p:spPr>
          <a:xfrm>
            <a:off x="5422588" y="5026245"/>
            <a:ext cx="500196" cy="53007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" name="Hexagon 103"/>
          <p:cNvSpPr/>
          <p:nvPr/>
        </p:nvSpPr>
        <p:spPr>
          <a:xfrm>
            <a:off x="4347638" y="5046785"/>
            <a:ext cx="500196" cy="530079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689793" y="592275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w</a:t>
            </a:r>
            <a:endParaRPr lang="en-US" sz="1600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236426" y="3585408"/>
            <a:ext cx="2196199" cy="28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Fragment-multi-graph (FMG)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3416794" y="4863259"/>
            <a:ext cx="81963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195552" y="3944107"/>
            <a:ext cx="30683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/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Note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 marL="457200" lvl="2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ny 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network partitioning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approaches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can be used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457200" lvl="2"/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2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we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use rectangular partitioning for simplification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2" grpId="0"/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750" y="468144"/>
            <a:ext cx="9136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Steps of ASP_FMGT: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1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Partition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spatial network into fragments (sub-graphs)</a:t>
            </a:r>
          </a:p>
          <a:p>
            <a:pPr marL="0" lvl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                 and make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Fragment-multi-graph (FMG)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2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Build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FMG-trees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rooted at each FMG-node by run depth-first-search on FMG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315" y="-28633"/>
            <a:ext cx="9046685" cy="55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 smtClean="0">
                <a:latin typeface="Arial" charset="0"/>
                <a:ea typeface="Arial" charset="0"/>
                <a:cs typeface="Arial" charset="0"/>
              </a:rPr>
              <a:t>ASP_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FMGT: build FMG-trees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4024729" y="2727137"/>
            <a:ext cx="6440277" cy="1930890"/>
            <a:chOff x="-2336071" y="2360567"/>
            <a:chExt cx="6420522" cy="1856889"/>
          </a:xfrm>
        </p:grpSpPr>
        <p:sp>
          <p:nvSpPr>
            <p:cNvPr id="82" name="TextBox 81"/>
            <p:cNvSpPr txBox="1"/>
            <p:nvPr/>
          </p:nvSpPr>
          <p:spPr>
            <a:xfrm>
              <a:off x="2179613" y="2598178"/>
              <a:ext cx="286377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z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95062" y="3752664"/>
              <a:ext cx="331123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charset="0"/>
                  <a:ea typeface="Arial" charset="0"/>
                  <a:cs typeface="Arial" charset="0"/>
                </a:rPr>
                <a:t>C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543942" y="3758751"/>
              <a:ext cx="331123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charset="0"/>
                  <a:ea typeface="Arial" charset="0"/>
                  <a:cs typeface="Arial" charset="0"/>
                </a:rPr>
                <a:t>H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42820" y="3736137"/>
              <a:ext cx="241631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Arial" charset="0"/>
                  <a:ea typeface="Arial" charset="0"/>
                  <a:cs typeface="Arial" charset="0"/>
                </a:rPr>
                <a:t>I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732723" y="2805063"/>
              <a:ext cx="319938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charset="0"/>
                  <a:ea typeface="Arial" charset="0"/>
                  <a:cs typeface="Arial" charset="0"/>
                </a:rPr>
                <a:t>K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531333" y="2820944"/>
              <a:ext cx="287092" cy="325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Arial" charset="0"/>
                  <a:ea typeface="Arial" charset="0"/>
                  <a:cs typeface="Arial" charset="0"/>
                </a:rPr>
                <a:t>L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431219" y="2696498"/>
              <a:ext cx="308750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charset="0"/>
                  <a:ea typeface="Arial" charset="0"/>
                  <a:cs typeface="Arial" charset="0"/>
                </a:rPr>
                <a:t>F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195944" y="2857746"/>
              <a:ext cx="321341" cy="325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charset="0"/>
                  <a:ea typeface="Arial" charset="0"/>
                  <a:cs typeface="Arial" charset="0"/>
                </a:rPr>
                <a:t>G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2740919" y="2865775"/>
              <a:ext cx="883142" cy="246063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00" idx="2"/>
            </p:cNvCxnSpPr>
            <p:nvPr/>
          </p:nvCxnSpPr>
          <p:spPr>
            <a:xfrm>
              <a:off x="-2336071" y="2360567"/>
              <a:ext cx="305374" cy="684018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2610122" y="2865775"/>
              <a:ext cx="130797" cy="947561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2610544" y="3773078"/>
              <a:ext cx="1037738" cy="40684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3626491" y="3084892"/>
              <a:ext cx="21791" cy="688186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952205" y="3067416"/>
              <a:ext cx="16117" cy="705662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206742" y="3871874"/>
              <a:ext cx="331123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w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695797" y="3891877"/>
              <a:ext cx="286377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x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600738" y="2561048"/>
              <a:ext cx="286377" cy="32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y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361271" y="5175514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FMG-node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Hexagon 99"/>
          <p:cNvSpPr/>
          <p:nvPr/>
        </p:nvSpPr>
        <p:spPr>
          <a:xfrm>
            <a:off x="458525" y="2878689"/>
            <a:ext cx="640080" cy="640080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1" name="Hexagon 100"/>
          <p:cNvSpPr/>
          <p:nvPr/>
        </p:nvSpPr>
        <p:spPr>
          <a:xfrm>
            <a:off x="721801" y="5079420"/>
            <a:ext cx="639470" cy="600782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" name="Hexagon 101"/>
          <p:cNvSpPr/>
          <p:nvPr/>
        </p:nvSpPr>
        <p:spPr>
          <a:xfrm>
            <a:off x="1789277" y="2846317"/>
            <a:ext cx="640080" cy="640080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3" name="Hexagon 102"/>
          <p:cNvSpPr/>
          <p:nvPr/>
        </p:nvSpPr>
        <p:spPr>
          <a:xfrm>
            <a:off x="1813498" y="4147637"/>
            <a:ext cx="640080" cy="640080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" name="Hexagon 103"/>
          <p:cNvSpPr/>
          <p:nvPr/>
        </p:nvSpPr>
        <p:spPr>
          <a:xfrm>
            <a:off x="437928" y="4172440"/>
            <a:ext cx="640080" cy="640080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75770" y="523018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w</a:t>
            </a:r>
            <a:endParaRPr lang="en-US" sz="1600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69012" y="2145043"/>
            <a:ext cx="2157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Fragment-multi-graph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137776" y="1892529"/>
            <a:ext cx="443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 FMG-tree with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Root 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FMG-node  </a:t>
            </a:r>
            <a:r>
              <a:rPr lang="en-US" sz="16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3379927" y="2284026"/>
            <a:ext cx="5742126" cy="4524235"/>
            <a:chOff x="80471" y="1649154"/>
            <a:chExt cx="5742126" cy="4524235"/>
          </a:xfrm>
        </p:grpSpPr>
        <p:grpSp>
          <p:nvGrpSpPr>
            <p:cNvPr id="109" name="Group 108"/>
            <p:cNvGrpSpPr/>
            <p:nvPr/>
          </p:nvGrpSpPr>
          <p:grpSpPr>
            <a:xfrm>
              <a:off x="93274" y="1709527"/>
              <a:ext cx="5656414" cy="4412411"/>
              <a:chOff x="93274" y="1709527"/>
              <a:chExt cx="5656414" cy="4412411"/>
            </a:xfrm>
          </p:grpSpPr>
          <p:cxnSp>
            <p:nvCxnSpPr>
              <p:cNvPr id="135" name="Straight Connector 134"/>
              <p:cNvCxnSpPr/>
              <p:nvPr/>
            </p:nvCxnSpPr>
            <p:spPr>
              <a:xfrm flipV="1">
                <a:off x="1525972" y="2000818"/>
                <a:ext cx="681430" cy="401101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939420" y="2697944"/>
                <a:ext cx="256770" cy="438785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563055" y="3502358"/>
                <a:ext cx="211378" cy="63165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 flipV="1">
                <a:off x="967924" y="3489863"/>
                <a:ext cx="163088" cy="658669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V="1">
                <a:off x="336911" y="4525930"/>
                <a:ext cx="91853" cy="656913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2235418" y="1709527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1" name="Straight Connector 140"/>
              <p:cNvCxnSpPr/>
              <p:nvPr/>
            </p:nvCxnSpPr>
            <p:spPr>
              <a:xfrm flipH="1" flipV="1">
                <a:off x="1452929" y="2670711"/>
                <a:ext cx="163088" cy="658669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flipH="1" flipV="1">
                <a:off x="1712200" y="3704852"/>
                <a:ext cx="102366" cy="585741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flipV="1">
                <a:off x="1483176" y="4702073"/>
                <a:ext cx="251837" cy="473588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V="1">
                <a:off x="2306316" y="2113423"/>
                <a:ext cx="81094" cy="565686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H="1" flipV="1">
                <a:off x="2281654" y="3093193"/>
                <a:ext cx="49865" cy="587119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flipH="1" flipV="1">
                <a:off x="2465802" y="3005849"/>
                <a:ext cx="402953" cy="380903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H="1" flipV="1">
                <a:off x="2965435" y="3752072"/>
                <a:ext cx="4062" cy="61144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H="1" flipV="1">
                <a:off x="3176926" y="3691457"/>
                <a:ext cx="398688" cy="419934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H="1" flipV="1">
                <a:off x="2565066" y="1973988"/>
                <a:ext cx="489710" cy="32674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H="1" flipV="1">
                <a:off x="3413164" y="2441221"/>
                <a:ext cx="593814" cy="151938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H="1" flipV="1">
                <a:off x="4428859" y="2672456"/>
                <a:ext cx="580839" cy="244880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H="1" flipV="1">
                <a:off x="5294190" y="3196300"/>
                <a:ext cx="260239" cy="404960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4328442" y="2796098"/>
                <a:ext cx="283183" cy="375144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H="1" flipV="1">
                <a:off x="4836786" y="3532385"/>
                <a:ext cx="171211" cy="452206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H="1" flipV="1">
                <a:off x="3313713" y="2605792"/>
                <a:ext cx="313185" cy="430866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H="1" flipV="1">
                <a:off x="3889564" y="3380874"/>
                <a:ext cx="297263" cy="62116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4057078" y="4406518"/>
                <a:ext cx="144226" cy="524255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V="1">
                <a:off x="3681195" y="5246824"/>
                <a:ext cx="144226" cy="524255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H="1" flipV="1">
                <a:off x="4443982" y="4339931"/>
                <a:ext cx="247324" cy="473218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/>
              <p:cNvSpPr txBox="1"/>
              <p:nvPr/>
            </p:nvSpPr>
            <p:spPr>
              <a:xfrm>
                <a:off x="1195918" y="2334190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672249" y="3122566"/>
                <a:ext cx="3321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45859" y="4122917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149122" y="5182843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044139" y="4155345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1499811" y="3315116"/>
                <a:ext cx="3321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1689356" y="4317130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1337313" y="5217185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2147011" y="2706884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2256384" y="3704850"/>
                <a:ext cx="318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2845832" y="3393580"/>
                <a:ext cx="403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2781106" y="436351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3462709" y="4146458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3094741" y="226268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627241" y="2983250"/>
                <a:ext cx="318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071856" y="2440010"/>
                <a:ext cx="3321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045633" y="2826572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5422041" y="3601260"/>
                <a:ext cx="318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4589055" y="3163126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4922871" y="3993778"/>
                <a:ext cx="318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4688493" y="4765996"/>
                <a:ext cx="3321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3813674" y="4897590"/>
                <a:ext cx="337408" cy="337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483933" y="5783384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4145386" y="403475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939907" y="1762223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1408307" y="2066962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913529" y="256297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443521" y="3393580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716858" y="2842841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1530532" y="303438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44983" y="380938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9078" y="439915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93274" y="486763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K</a:t>
                </a: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1425341" y="254312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2730456" y="306813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1662557" y="364411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1744552" y="4030780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1655461" y="4645842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489815" y="492863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K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2134992" y="203398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2042867" y="239442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2426999" y="276507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2081125" y="3012773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087876" y="342027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K</a:t>
                </a: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934127" y="336629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2690509" y="3679883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3154596" y="349117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3446243" y="382317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2733989" y="406796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>
                <a:off x="2577457" y="174495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K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2920972" y="1933221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3361629" y="216213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3096243" y="258585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3802365" y="227391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4384238" y="2412958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4820933" y="2589528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5317714" y="306022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7" name="TextBox 216"/>
              <p:cNvSpPr txBox="1"/>
              <p:nvPr/>
            </p:nvSpPr>
            <p:spPr>
              <a:xfrm>
                <a:off x="3334366" y="282104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8" name="TextBox 217"/>
              <p:cNvSpPr txBox="1"/>
              <p:nvPr/>
            </p:nvSpPr>
            <p:spPr>
              <a:xfrm>
                <a:off x="4161535" y="278937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4814420" y="3417450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4313374" y="300792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4929158" y="370260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5462596" y="326649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697056" y="3358011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4069281" y="363739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3424358" y="548529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3913487" y="4307098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7" name="TextBox 226"/>
              <p:cNvSpPr txBox="1"/>
              <p:nvPr/>
            </p:nvSpPr>
            <p:spPr>
              <a:xfrm>
                <a:off x="3810711" y="4610470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3751103" y="525716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4399563" y="4196452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4558706" y="444951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020960" y="383302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10" name="Hexagon 109"/>
            <p:cNvSpPr/>
            <p:nvPr/>
          </p:nvSpPr>
          <p:spPr>
            <a:xfrm>
              <a:off x="2165044" y="1649154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Hexagon 110"/>
            <p:cNvSpPr/>
            <p:nvPr/>
          </p:nvSpPr>
          <p:spPr>
            <a:xfrm>
              <a:off x="1092531" y="2266746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Hexagon 111"/>
            <p:cNvSpPr/>
            <p:nvPr/>
          </p:nvSpPr>
          <p:spPr>
            <a:xfrm>
              <a:off x="597133" y="3118913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Hexagon 112"/>
            <p:cNvSpPr/>
            <p:nvPr/>
          </p:nvSpPr>
          <p:spPr>
            <a:xfrm>
              <a:off x="268774" y="4122408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Hexagon 113"/>
            <p:cNvSpPr/>
            <p:nvPr/>
          </p:nvSpPr>
          <p:spPr>
            <a:xfrm>
              <a:off x="80471" y="5174527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Hexagon 114"/>
            <p:cNvSpPr/>
            <p:nvPr/>
          </p:nvSpPr>
          <p:spPr>
            <a:xfrm>
              <a:off x="1441740" y="332764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Hexagon 115"/>
            <p:cNvSpPr/>
            <p:nvPr/>
          </p:nvSpPr>
          <p:spPr>
            <a:xfrm>
              <a:off x="1594140" y="4301454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Hexagon 116"/>
            <p:cNvSpPr/>
            <p:nvPr/>
          </p:nvSpPr>
          <p:spPr>
            <a:xfrm>
              <a:off x="961292" y="4149056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Hexagon 117"/>
            <p:cNvSpPr/>
            <p:nvPr/>
          </p:nvSpPr>
          <p:spPr>
            <a:xfrm>
              <a:off x="1240262" y="5156449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Hexagon 118"/>
            <p:cNvSpPr/>
            <p:nvPr/>
          </p:nvSpPr>
          <p:spPr>
            <a:xfrm>
              <a:off x="2136581" y="3697026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Hexagon 119"/>
            <p:cNvSpPr/>
            <p:nvPr/>
          </p:nvSpPr>
          <p:spPr>
            <a:xfrm>
              <a:off x="2707435" y="4360870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Hexagon 120"/>
            <p:cNvSpPr/>
            <p:nvPr/>
          </p:nvSpPr>
          <p:spPr>
            <a:xfrm>
              <a:off x="3355782" y="412581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Hexagon 121"/>
            <p:cNvSpPr/>
            <p:nvPr/>
          </p:nvSpPr>
          <p:spPr>
            <a:xfrm>
              <a:off x="2772012" y="337156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Hexagon 122"/>
            <p:cNvSpPr/>
            <p:nvPr/>
          </p:nvSpPr>
          <p:spPr>
            <a:xfrm>
              <a:off x="2053476" y="2685219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Hexagon 123"/>
            <p:cNvSpPr/>
            <p:nvPr/>
          </p:nvSpPr>
          <p:spPr>
            <a:xfrm>
              <a:off x="3391946" y="5773798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Hexagon 124"/>
            <p:cNvSpPr/>
            <p:nvPr/>
          </p:nvSpPr>
          <p:spPr>
            <a:xfrm>
              <a:off x="3761321" y="4918807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Hexagon 125"/>
            <p:cNvSpPr/>
            <p:nvPr/>
          </p:nvSpPr>
          <p:spPr>
            <a:xfrm>
              <a:off x="4626645" y="4730246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Hexagon 126"/>
            <p:cNvSpPr/>
            <p:nvPr/>
          </p:nvSpPr>
          <p:spPr>
            <a:xfrm>
              <a:off x="4066120" y="3983743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Hexagon 127"/>
            <p:cNvSpPr/>
            <p:nvPr/>
          </p:nvSpPr>
          <p:spPr>
            <a:xfrm>
              <a:off x="4841038" y="3983743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Hexagon 128"/>
            <p:cNvSpPr/>
            <p:nvPr/>
          </p:nvSpPr>
          <p:spPr>
            <a:xfrm>
              <a:off x="4528488" y="3113255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Hexagon 129"/>
            <p:cNvSpPr/>
            <p:nvPr/>
          </p:nvSpPr>
          <p:spPr>
            <a:xfrm>
              <a:off x="5365397" y="3593704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Hexagon 130"/>
            <p:cNvSpPr/>
            <p:nvPr/>
          </p:nvSpPr>
          <p:spPr>
            <a:xfrm>
              <a:off x="4975355" y="2800705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Hexagon 131"/>
            <p:cNvSpPr/>
            <p:nvPr/>
          </p:nvSpPr>
          <p:spPr>
            <a:xfrm>
              <a:off x="4011876" y="2395169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Hexagon 132"/>
            <p:cNvSpPr/>
            <p:nvPr/>
          </p:nvSpPr>
          <p:spPr>
            <a:xfrm>
              <a:off x="3559839" y="2981522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Hexagon 133"/>
            <p:cNvSpPr/>
            <p:nvPr/>
          </p:nvSpPr>
          <p:spPr>
            <a:xfrm>
              <a:off x="2983818" y="221952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2" name="Straight Arrow Connector 231"/>
          <p:cNvCxnSpPr/>
          <p:nvPr/>
        </p:nvCxnSpPr>
        <p:spPr>
          <a:xfrm flipV="1">
            <a:off x="2658902" y="4228576"/>
            <a:ext cx="81963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endCxn id="104" idx="5"/>
          </p:cNvCxnSpPr>
          <p:nvPr/>
        </p:nvCxnSpPr>
        <p:spPr>
          <a:xfrm>
            <a:off x="640348" y="3527835"/>
            <a:ext cx="277640" cy="644605"/>
          </a:xfrm>
          <a:prstGeom prst="line">
            <a:avLst/>
          </a:prstGeom>
          <a:ln w="25400">
            <a:solidFill>
              <a:srgbClr val="C00000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0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750" y="468144"/>
            <a:ext cx="91369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Steps of ASP_FMGT: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1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Partition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spatial network into fragments (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sub-graphs) and make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FMG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2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Build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FMG-trees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rooted at each FMG-node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3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Traverse each FMG-tree in a bi-directional manner with pruning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3.1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bottom-up: each FMG-node recursively gathers information from kids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Step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3.2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top-down: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prune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each tree using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upper-bound density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Step 4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: Refine phase: enumerate and evaluate ASP based on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pruned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FMG-tree</a:t>
            </a:r>
          </a:p>
          <a:p>
            <a:pPr marL="742950" lvl="2" indent="-285750">
              <a:buFont typeface="Arial" charset="0"/>
              <a:buChar char="•"/>
            </a:pP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315" y="-28633"/>
            <a:ext cx="9046685" cy="55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 smtClean="0">
                <a:latin typeface="Arial" charset="0"/>
                <a:ea typeface="Arial" charset="0"/>
                <a:cs typeface="Arial" charset="0"/>
              </a:rPr>
              <a:t>ASP_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FMGT: prune FMG-trees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-37433" y="2391454"/>
            <a:ext cx="443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 FMG-tree with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Root 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FMG-node  </a:t>
            </a:r>
            <a:r>
              <a:rPr lang="en-US" sz="16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2" name="Straight Arrow Connector 231"/>
          <p:cNvCxnSpPr/>
          <p:nvPr/>
        </p:nvCxnSpPr>
        <p:spPr>
          <a:xfrm>
            <a:off x="4782427" y="5619863"/>
            <a:ext cx="939500" cy="23574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4530123" y="2397465"/>
            <a:ext cx="4858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bottom-up run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each FMG-node collect the upper-bound density from all its descendants</a:t>
            </a:r>
          </a:p>
          <a:p>
            <a:r>
              <a:rPr lang="en-US" sz="16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(1) upper-bound density of the not visited part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top-down run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each sub-tree is determined whether pruned using the maximum value of:</a:t>
            </a:r>
            <a:endParaRPr lang="en-US" sz="1600" dirty="0" smtClean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6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) upper-bound </a:t>
            </a:r>
            <a:r>
              <a:rPr lang="en-US" sz="16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density of the already-visited </a:t>
            </a:r>
            <a:r>
              <a:rPr lang="en-US" sz="16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part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   By max { (</a:t>
            </a:r>
            <a:r>
              <a:rPr lang="en-US" sz="1600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), (</a:t>
            </a:r>
            <a:r>
              <a:rPr lang="en-US" sz="16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 }, FMG-node is pruned: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089911" y="4939287"/>
            <a:ext cx="4373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Let density threshold = 1.5, we have the pruned FMG-tree: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072406" y="546547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endParaRPr lang="en-US" sz="1600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8197404" y="60958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endParaRPr lang="en-US" sz="1600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7" name="Straight Connector 236"/>
          <p:cNvCxnSpPr/>
          <p:nvPr/>
        </p:nvCxnSpPr>
        <p:spPr>
          <a:xfrm>
            <a:off x="7502191" y="5668594"/>
            <a:ext cx="702310" cy="415493"/>
          </a:xfrm>
          <a:prstGeom prst="line">
            <a:avLst/>
          </a:prstGeom>
          <a:ln w="25400">
            <a:solidFill>
              <a:srgbClr val="C00000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7442560" y="5386615"/>
            <a:ext cx="32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K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8128229" y="5790648"/>
            <a:ext cx="29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I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H="1">
            <a:off x="7316453" y="5928201"/>
            <a:ext cx="20698" cy="370184"/>
          </a:xfrm>
          <a:prstGeom prst="line">
            <a:avLst/>
          </a:prstGeom>
          <a:ln w="25400">
            <a:solidFill>
              <a:srgbClr val="C00000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 flipH="1">
            <a:off x="6542715" y="5752677"/>
            <a:ext cx="510431" cy="376525"/>
          </a:xfrm>
          <a:prstGeom prst="line">
            <a:avLst/>
          </a:prstGeom>
          <a:ln w="25400">
            <a:solidFill>
              <a:srgbClr val="C00000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7183408" y="634239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endParaRPr lang="en-US" sz="1600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6281491" y="615671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z</a:t>
            </a:r>
            <a:endParaRPr lang="en-US" sz="1600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6815377" y="5485008"/>
            <a:ext cx="32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L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6382625" y="5793058"/>
            <a:ext cx="32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F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7025586" y="6039771"/>
            <a:ext cx="32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H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285829" y="5836190"/>
            <a:ext cx="32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L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8" name="Hexagon 247"/>
          <p:cNvSpPr/>
          <p:nvPr/>
        </p:nvSpPr>
        <p:spPr>
          <a:xfrm>
            <a:off x="7036571" y="5455715"/>
            <a:ext cx="457200" cy="457200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Hexagon 248"/>
          <p:cNvSpPr/>
          <p:nvPr/>
        </p:nvSpPr>
        <p:spPr>
          <a:xfrm>
            <a:off x="8124804" y="6057602"/>
            <a:ext cx="457200" cy="457200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Hexagon 249"/>
          <p:cNvSpPr/>
          <p:nvPr/>
        </p:nvSpPr>
        <p:spPr>
          <a:xfrm>
            <a:off x="7095981" y="6305538"/>
            <a:ext cx="457200" cy="457200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Hexagon 250"/>
          <p:cNvSpPr/>
          <p:nvPr/>
        </p:nvSpPr>
        <p:spPr>
          <a:xfrm>
            <a:off x="6209994" y="6132476"/>
            <a:ext cx="457200" cy="457200"/>
          </a:xfrm>
          <a:prstGeom prst="hexag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/>
          <p:cNvGrpSpPr/>
          <p:nvPr/>
        </p:nvGrpSpPr>
        <p:grpSpPr>
          <a:xfrm>
            <a:off x="107976" y="2770112"/>
            <a:ext cx="4543409" cy="3801993"/>
            <a:chOff x="369899" y="1203164"/>
            <a:chExt cx="5545992" cy="4668842"/>
          </a:xfrm>
        </p:grpSpPr>
        <p:grpSp>
          <p:nvGrpSpPr>
            <p:cNvPr id="253" name="Group 252"/>
            <p:cNvGrpSpPr/>
            <p:nvPr/>
          </p:nvGrpSpPr>
          <p:grpSpPr>
            <a:xfrm>
              <a:off x="369899" y="1318318"/>
              <a:ext cx="5545992" cy="4553688"/>
              <a:chOff x="3402" y="1649154"/>
              <a:chExt cx="5819195" cy="4549601"/>
            </a:xfrm>
          </p:grpSpPr>
          <p:grpSp>
            <p:nvGrpSpPr>
              <p:cNvPr id="256" name="Group 255"/>
              <p:cNvGrpSpPr/>
              <p:nvPr/>
            </p:nvGrpSpPr>
            <p:grpSpPr>
              <a:xfrm>
                <a:off x="3402" y="1709527"/>
                <a:ext cx="5746286" cy="4489228"/>
                <a:chOff x="3402" y="1709527"/>
                <a:chExt cx="5746286" cy="4489228"/>
              </a:xfrm>
            </p:grpSpPr>
            <p:cxnSp>
              <p:nvCxnSpPr>
                <p:cNvPr id="282" name="Straight Connector 281"/>
                <p:cNvCxnSpPr/>
                <p:nvPr/>
              </p:nvCxnSpPr>
              <p:spPr>
                <a:xfrm flipV="1">
                  <a:off x="1525972" y="2000818"/>
                  <a:ext cx="681430" cy="401101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flipV="1">
                  <a:off x="939420" y="2697944"/>
                  <a:ext cx="256770" cy="438785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 flipV="1">
                  <a:off x="563055" y="3502358"/>
                  <a:ext cx="211378" cy="63165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 flipH="1" flipV="1">
                  <a:off x="967924" y="3489863"/>
                  <a:ext cx="163088" cy="658669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 flipV="1">
                  <a:off x="336911" y="4525930"/>
                  <a:ext cx="91853" cy="65691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TextBox 286"/>
                <p:cNvSpPr txBox="1"/>
                <p:nvPr/>
              </p:nvSpPr>
              <p:spPr>
                <a:xfrm>
                  <a:off x="2235418" y="1709527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288" name="Straight Connector 287"/>
                <p:cNvCxnSpPr/>
                <p:nvPr/>
              </p:nvCxnSpPr>
              <p:spPr>
                <a:xfrm flipH="1" flipV="1">
                  <a:off x="1452929" y="2670711"/>
                  <a:ext cx="163088" cy="658669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 flipV="1">
                  <a:off x="1712200" y="3704852"/>
                  <a:ext cx="102366" cy="585741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V="1">
                  <a:off x="1483176" y="4702073"/>
                  <a:ext cx="251837" cy="473588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flipV="1">
                  <a:off x="2306316" y="2113423"/>
                  <a:ext cx="81094" cy="565686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 flipV="1">
                  <a:off x="2281654" y="3093193"/>
                  <a:ext cx="49865" cy="587119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 flipH="1" flipV="1">
                  <a:off x="2465802" y="3005849"/>
                  <a:ext cx="402953" cy="38090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 flipH="1" flipV="1">
                  <a:off x="2965435" y="3752072"/>
                  <a:ext cx="4062" cy="61144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 flipV="1">
                  <a:off x="3176926" y="3691457"/>
                  <a:ext cx="398688" cy="419934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 flipH="1" flipV="1">
                  <a:off x="2565066" y="1973988"/>
                  <a:ext cx="489710" cy="32674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 flipH="1" flipV="1">
                  <a:off x="3413164" y="2441221"/>
                  <a:ext cx="593814" cy="151938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 flipV="1">
                  <a:off x="4428859" y="2672456"/>
                  <a:ext cx="580839" cy="244880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 flipH="1" flipV="1">
                  <a:off x="5294190" y="3196300"/>
                  <a:ext cx="260239" cy="404960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flipH="1" flipV="1">
                  <a:off x="4328442" y="2796098"/>
                  <a:ext cx="283183" cy="375144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 flipV="1">
                  <a:off x="4836786" y="3532385"/>
                  <a:ext cx="171211" cy="452206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/>
              </p:nvCxnSpPr>
              <p:spPr>
                <a:xfrm flipH="1" flipV="1">
                  <a:off x="3313713" y="2605792"/>
                  <a:ext cx="313185" cy="430866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 flipH="1" flipV="1">
                  <a:off x="3889564" y="3380874"/>
                  <a:ext cx="297263" cy="62116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 flipV="1">
                  <a:off x="4057078" y="4406518"/>
                  <a:ext cx="144226" cy="524255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 flipV="1">
                  <a:off x="3681195" y="5246824"/>
                  <a:ext cx="144226" cy="524255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flipH="1" flipV="1">
                  <a:off x="4443982" y="4339931"/>
                  <a:ext cx="247324" cy="473218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TextBox 306"/>
                <p:cNvSpPr txBox="1"/>
                <p:nvPr/>
              </p:nvSpPr>
              <p:spPr>
                <a:xfrm>
                  <a:off x="1195918" y="2334190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672249" y="3122566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09" name="TextBox 308"/>
                <p:cNvSpPr txBox="1"/>
                <p:nvPr/>
              </p:nvSpPr>
              <p:spPr>
                <a:xfrm>
                  <a:off x="345859" y="4122917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10" name="TextBox 309"/>
                <p:cNvSpPr txBox="1"/>
                <p:nvPr/>
              </p:nvSpPr>
              <p:spPr>
                <a:xfrm>
                  <a:off x="149122" y="5182843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11" name="TextBox 310"/>
                <p:cNvSpPr txBox="1"/>
                <p:nvPr/>
              </p:nvSpPr>
              <p:spPr>
                <a:xfrm>
                  <a:off x="1044140" y="4155345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1499811" y="3315116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13" name="TextBox 312"/>
                <p:cNvSpPr txBox="1"/>
                <p:nvPr/>
              </p:nvSpPr>
              <p:spPr>
                <a:xfrm>
                  <a:off x="1689356" y="4317130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14" name="TextBox 313"/>
                <p:cNvSpPr txBox="1"/>
                <p:nvPr/>
              </p:nvSpPr>
              <p:spPr>
                <a:xfrm>
                  <a:off x="1301277" y="5148145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15" name="TextBox 314"/>
                <p:cNvSpPr txBox="1"/>
                <p:nvPr/>
              </p:nvSpPr>
              <p:spPr>
                <a:xfrm>
                  <a:off x="2147010" y="2706884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2256384" y="3704850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2845832" y="3393580"/>
                  <a:ext cx="403983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18" name="TextBox 317"/>
                <p:cNvSpPr txBox="1"/>
                <p:nvPr/>
              </p:nvSpPr>
              <p:spPr>
                <a:xfrm>
                  <a:off x="2781106" y="4363519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19" name="TextBox 318"/>
                <p:cNvSpPr txBox="1"/>
                <p:nvPr/>
              </p:nvSpPr>
              <p:spPr>
                <a:xfrm>
                  <a:off x="3462709" y="4146458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094741" y="2262689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1" name="TextBox 320"/>
                <p:cNvSpPr txBox="1"/>
                <p:nvPr/>
              </p:nvSpPr>
              <p:spPr>
                <a:xfrm>
                  <a:off x="3627241" y="2983251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2" name="TextBox 321"/>
                <p:cNvSpPr txBox="1"/>
                <p:nvPr/>
              </p:nvSpPr>
              <p:spPr>
                <a:xfrm>
                  <a:off x="4071856" y="2440010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3" name="TextBox 322"/>
                <p:cNvSpPr txBox="1"/>
                <p:nvPr/>
              </p:nvSpPr>
              <p:spPr>
                <a:xfrm>
                  <a:off x="5045633" y="2826572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5422042" y="3601260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5" name="TextBox 324"/>
                <p:cNvSpPr txBox="1"/>
                <p:nvPr/>
              </p:nvSpPr>
              <p:spPr>
                <a:xfrm>
                  <a:off x="4589054" y="3163126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6" name="TextBox 325"/>
                <p:cNvSpPr txBox="1"/>
                <p:nvPr/>
              </p:nvSpPr>
              <p:spPr>
                <a:xfrm>
                  <a:off x="4922870" y="3993778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7" name="TextBox 326"/>
                <p:cNvSpPr txBox="1"/>
                <p:nvPr/>
              </p:nvSpPr>
              <p:spPr>
                <a:xfrm>
                  <a:off x="4688493" y="4765996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8" name="TextBox 327"/>
                <p:cNvSpPr txBox="1"/>
                <p:nvPr/>
              </p:nvSpPr>
              <p:spPr>
                <a:xfrm>
                  <a:off x="3813674" y="4897590"/>
                  <a:ext cx="337407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9" name="TextBox 328"/>
                <p:cNvSpPr txBox="1"/>
                <p:nvPr/>
              </p:nvSpPr>
              <p:spPr>
                <a:xfrm>
                  <a:off x="3483933" y="5783384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0" name="TextBox 329"/>
                <p:cNvSpPr txBox="1"/>
                <p:nvPr/>
              </p:nvSpPr>
              <p:spPr>
                <a:xfrm>
                  <a:off x="4145385" y="4034759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1" name="TextBox 330"/>
                <p:cNvSpPr txBox="1"/>
                <p:nvPr/>
              </p:nvSpPr>
              <p:spPr>
                <a:xfrm>
                  <a:off x="1885963" y="172884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1408307" y="2066962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3" name="TextBox 332"/>
                <p:cNvSpPr txBox="1"/>
                <p:nvPr/>
              </p:nvSpPr>
              <p:spPr>
                <a:xfrm>
                  <a:off x="859234" y="254312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4" name="TextBox 333"/>
                <p:cNvSpPr txBox="1"/>
                <p:nvPr/>
              </p:nvSpPr>
              <p:spPr>
                <a:xfrm>
                  <a:off x="443521" y="339358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5" name="TextBox 334"/>
                <p:cNvSpPr txBox="1"/>
                <p:nvPr/>
              </p:nvSpPr>
              <p:spPr>
                <a:xfrm>
                  <a:off x="647517" y="277631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1511191" y="3000741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7" name="TextBox 336"/>
                <p:cNvSpPr txBox="1"/>
                <p:nvPr/>
              </p:nvSpPr>
              <p:spPr>
                <a:xfrm>
                  <a:off x="277871" y="379313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8" name="TextBox 337"/>
                <p:cNvSpPr txBox="1"/>
                <p:nvPr/>
              </p:nvSpPr>
              <p:spPr>
                <a:xfrm>
                  <a:off x="179078" y="439915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3402" y="483426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1425341" y="254312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1" name="TextBox 340"/>
                <p:cNvSpPr txBox="1"/>
                <p:nvPr/>
              </p:nvSpPr>
              <p:spPr>
                <a:xfrm>
                  <a:off x="2730456" y="306813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2" name="TextBox 341"/>
                <p:cNvSpPr txBox="1"/>
                <p:nvPr/>
              </p:nvSpPr>
              <p:spPr>
                <a:xfrm>
                  <a:off x="1662557" y="364411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3" name="TextBox 342"/>
                <p:cNvSpPr txBox="1"/>
                <p:nvPr/>
              </p:nvSpPr>
              <p:spPr>
                <a:xfrm>
                  <a:off x="1744552" y="403078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1655461" y="4645842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1542655" y="489586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2134992" y="203398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7" name="TextBox 346"/>
                <p:cNvSpPr txBox="1"/>
                <p:nvPr/>
              </p:nvSpPr>
              <p:spPr>
                <a:xfrm>
                  <a:off x="1938669" y="2396070"/>
                  <a:ext cx="39129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2426999" y="2765079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9" name="TextBox 348"/>
                <p:cNvSpPr txBox="1"/>
                <p:nvPr/>
              </p:nvSpPr>
              <p:spPr>
                <a:xfrm>
                  <a:off x="2081125" y="301277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0" name="TextBox 349"/>
                <p:cNvSpPr txBox="1"/>
                <p:nvPr/>
              </p:nvSpPr>
              <p:spPr>
                <a:xfrm>
                  <a:off x="2007075" y="3386212"/>
                  <a:ext cx="367894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351" name="TextBox 350"/>
                <p:cNvSpPr txBox="1"/>
                <p:nvPr/>
              </p:nvSpPr>
              <p:spPr>
                <a:xfrm>
                  <a:off x="934127" y="336629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2690509" y="367988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3" name="TextBox 352"/>
                <p:cNvSpPr txBox="1"/>
                <p:nvPr/>
              </p:nvSpPr>
              <p:spPr>
                <a:xfrm>
                  <a:off x="3154596" y="349117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4" name="TextBox 353"/>
                <p:cNvSpPr txBox="1"/>
                <p:nvPr/>
              </p:nvSpPr>
              <p:spPr>
                <a:xfrm>
                  <a:off x="3446243" y="382317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5" name="TextBox 354"/>
                <p:cNvSpPr txBox="1"/>
                <p:nvPr/>
              </p:nvSpPr>
              <p:spPr>
                <a:xfrm>
                  <a:off x="2681804" y="403218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6" name="TextBox 355"/>
                <p:cNvSpPr txBox="1"/>
                <p:nvPr/>
              </p:nvSpPr>
              <p:spPr>
                <a:xfrm>
                  <a:off x="2577457" y="174495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357" name="TextBox 356"/>
                <p:cNvSpPr txBox="1"/>
                <p:nvPr/>
              </p:nvSpPr>
              <p:spPr>
                <a:xfrm>
                  <a:off x="2903913" y="189764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8" name="TextBox 357"/>
                <p:cNvSpPr txBox="1"/>
                <p:nvPr/>
              </p:nvSpPr>
              <p:spPr>
                <a:xfrm>
                  <a:off x="3361629" y="216213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9" name="TextBox 358"/>
                <p:cNvSpPr txBox="1"/>
                <p:nvPr/>
              </p:nvSpPr>
              <p:spPr>
                <a:xfrm>
                  <a:off x="3096243" y="258585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0" name="TextBox 359"/>
                <p:cNvSpPr txBox="1"/>
                <p:nvPr/>
              </p:nvSpPr>
              <p:spPr>
                <a:xfrm>
                  <a:off x="3802365" y="227391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1" name="TextBox 360"/>
                <p:cNvSpPr txBox="1"/>
                <p:nvPr/>
              </p:nvSpPr>
              <p:spPr>
                <a:xfrm>
                  <a:off x="4384238" y="241295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2" name="TextBox 361"/>
                <p:cNvSpPr txBox="1"/>
                <p:nvPr/>
              </p:nvSpPr>
              <p:spPr>
                <a:xfrm>
                  <a:off x="4820933" y="258952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5317714" y="306022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3334366" y="282104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4070252" y="273646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>
                <a:xfrm>
                  <a:off x="4814420" y="341745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7" name="TextBox 366"/>
                <p:cNvSpPr txBox="1"/>
                <p:nvPr/>
              </p:nvSpPr>
              <p:spPr>
                <a:xfrm>
                  <a:off x="4259172" y="299169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4929158" y="370260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5462596" y="326649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0" name="TextBox 369"/>
                <p:cNvSpPr txBox="1"/>
                <p:nvPr/>
              </p:nvSpPr>
              <p:spPr>
                <a:xfrm>
                  <a:off x="3697056" y="3358011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4069281" y="363739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424358" y="548529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3858676" y="425596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4" name="TextBox 373"/>
                <p:cNvSpPr txBox="1"/>
                <p:nvPr/>
              </p:nvSpPr>
              <p:spPr>
                <a:xfrm>
                  <a:off x="3738920" y="459404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5" name="TextBox 374"/>
                <p:cNvSpPr txBox="1"/>
                <p:nvPr/>
              </p:nvSpPr>
              <p:spPr>
                <a:xfrm>
                  <a:off x="3751103" y="5257169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4399563" y="4196452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7" name="TextBox 376"/>
                <p:cNvSpPr txBox="1"/>
                <p:nvPr/>
              </p:nvSpPr>
              <p:spPr>
                <a:xfrm>
                  <a:off x="4558706" y="444951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8" name="TextBox 377"/>
                <p:cNvSpPr txBox="1"/>
                <p:nvPr/>
              </p:nvSpPr>
              <p:spPr>
                <a:xfrm>
                  <a:off x="1020960" y="383302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257" name="Hexagon 256"/>
              <p:cNvSpPr/>
              <p:nvPr/>
            </p:nvSpPr>
            <p:spPr>
              <a:xfrm>
                <a:off x="2165044" y="1649154"/>
                <a:ext cx="457200" cy="457200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8" name="Hexagon 257"/>
              <p:cNvSpPr/>
              <p:nvPr/>
            </p:nvSpPr>
            <p:spPr>
              <a:xfrm>
                <a:off x="1092531" y="2266746"/>
                <a:ext cx="457200" cy="457200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9" name="Hexagon 258"/>
              <p:cNvSpPr/>
              <p:nvPr/>
            </p:nvSpPr>
            <p:spPr>
              <a:xfrm>
                <a:off x="597133" y="3118913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0" name="Hexagon 259"/>
              <p:cNvSpPr/>
              <p:nvPr/>
            </p:nvSpPr>
            <p:spPr>
              <a:xfrm>
                <a:off x="268774" y="4122408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1" name="Hexagon 260"/>
              <p:cNvSpPr/>
              <p:nvPr/>
            </p:nvSpPr>
            <p:spPr>
              <a:xfrm>
                <a:off x="80471" y="5174527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2" name="Hexagon 261"/>
              <p:cNvSpPr/>
              <p:nvPr/>
            </p:nvSpPr>
            <p:spPr>
              <a:xfrm>
                <a:off x="1441740" y="332764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3" name="Hexagon 262"/>
              <p:cNvSpPr/>
              <p:nvPr/>
            </p:nvSpPr>
            <p:spPr>
              <a:xfrm>
                <a:off x="1594140" y="4301454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4" name="Hexagon 263"/>
              <p:cNvSpPr/>
              <p:nvPr/>
            </p:nvSpPr>
            <p:spPr>
              <a:xfrm>
                <a:off x="961292" y="4149056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5" name="Hexagon 264"/>
              <p:cNvSpPr/>
              <p:nvPr/>
            </p:nvSpPr>
            <p:spPr>
              <a:xfrm>
                <a:off x="1240262" y="5156449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6" name="Hexagon 265"/>
              <p:cNvSpPr/>
              <p:nvPr/>
            </p:nvSpPr>
            <p:spPr>
              <a:xfrm>
                <a:off x="2136581" y="3697026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7" name="Hexagon 266"/>
              <p:cNvSpPr/>
              <p:nvPr/>
            </p:nvSpPr>
            <p:spPr>
              <a:xfrm>
                <a:off x="2707435" y="4360870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8" name="Hexagon 267"/>
              <p:cNvSpPr/>
              <p:nvPr/>
            </p:nvSpPr>
            <p:spPr>
              <a:xfrm>
                <a:off x="3355782" y="412581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9" name="Hexagon 268"/>
              <p:cNvSpPr/>
              <p:nvPr/>
            </p:nvSpPr>
            <p:spPr>
              <a:xfrm>
                <a:off x="2772012" y="337156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0" name="Hexagon 269"/>
              <p:cNvSpPr/>
              <p:nvPr/>
            </p:nvSpPr>
            <p:spPr>
              <a:xfrm>
                <a:off x="2053476" y="2685219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1" name="Hexagon 270"/>
              <p:cNvSpPr/>
              <p:nvPr/>
            </p:nvSpPr>
            <p:spPr>
              <a:xfrm>
                <a:off x="3391946" y="5773798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2" name="Hexagon 271"/>
              <p:cNvSpPr/>
              <p:nvPr/>
            </p:nvSpPr>
            <p:spPr>
              <a:xfrm>
                <a:off x="3761321" y="4918807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3" name="Hexagon 272"/>
              <p:cNvSpPr/>
              <p:nvPr/>
            </p:nvSpPr>
            <p:spPr>
              <a:xfrm>
                <a:off x="4626645" y="4730246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4" name="Hexagon 273"/>
              <p:cNvSpPr/>
              <p:nvPr/>
            </p:nvSpPr>
            <p:spPr>
              <a:xfrm>
                <a:off x="4066120" y="3983743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5" name="Hexagon 274"/>
              <p:cNvSpPr/>
              <p:nvPr/>
            </p:nvSpPr>
            <p:spPr>
              <a:xfrm>
                <a:off x="4841038" y="3983743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6" name="Hexagon 275"/>
              <p:cNvSpPr/>
              <p:nvPr/>
            </p:nvSpPr>
            <p:spPr>
              <a:xfrm>
                <a:off x="4528488" y="3113255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7" name="Hexagon 276"/>
              <p:cNvSpPr/>
              <p:nvPr/>
            </p:nvSpPr>
            <p:spPr>
              <a:xfrm>
                <a:off x="5365397" y="3593704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8" name="Hexagon 277"/>
              <p:cNvSpPr/>
              <p:nvPr/>
            </p:nvSpPr>
            <p:spPr>
              <a:xfrm>
                <a:off x="4975355" y="2800705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9" name="Hexagon 278"/>
              <p:cNvSpPr/>
              <p:nvPr/>
            </p:nvSpPr>
            <p:spPr>
              <a:xfrm>
                <a:off x="4011876" y="2395169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80" name="Hexagon 279"/>
              <p:cNvSpPr/>
              <p:nvPr/>
            </p:nvSpPr>
            <p:spPr>
              <a:xfrm>
                <a:off x="3559839" y="2981522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81" name="Hexagon 280"/>
              <p:cNvSpPr/>
              <p:nvPr/>
            </p:nvSpPr>
            <p:spPr>
              <a:xfrm>
                <a:off x="2983818" y="221952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4" name="Rectangle 253"/>
            <p:cNvSpPr/>
            <p:nvPr/>
          </p:nvSpPr>
          <p:spPr>
            <a:xfrm>
              <a:off x="1025323" y="1909684"/>
              <a:ext cx="365098" cy="2820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432FF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948177" y="1203164"/>
              <a:ext cx="411688" cy="2870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79" name="Rectangle 378"/>
          <p:cNvSpPr/>
          <p:nvPr/>
        </p:nvSpPr>
        <p:spPr>
          <a:xfrm>
            <a:off x="214844" y="3831216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-20040" y="4690216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1057546" y="4055970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1969623" y="3460106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2608905" y="3016709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3369816" y="3210027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5" name="Rectangle 384"/>
          <p:cNvSpPr/>
          <p:nvPr/>
        </p:nvSpPr>
        <p:spPr>
          <a:xfrm>
            <a:off x="4058231" y="3510695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6" name="Rectangle 385"/>
          <p:cNvSpPr/>
          <p:nvPr/>
        </p:nvSpPr>
        <p:spPr>
          <a:xfrm>
            <a:off x="3335686" y="4191796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7" name="Rectangle 386"/>
          <p:cNvSpPr/>
          <p:nvPr/>
        </p:nvSpPr>
        <p:spPr>
          <a:xfrm>
            <a:off x="2912456" y="3662166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2484614" y="4081810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3553879" y="4538496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2720441" y="5579072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1711753" y="5158288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7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  <p:bldP spid="236" grpId="0"/>
      <p:bldP spid="238" grpId="0"/>
      <p:bldP spid="239" grpId="0"/>
      <p:bldP spid="242" grpId="0"/>
      <p:bldP spid="243" grpId="0"/>
      <p:bldP spid="244" grpId="0"/>
      <p:bldP spid="245" grpId="0"/>
      <p:bldP spid="246" grpId="0"/>
      <p:bldP spid="247" grpId="0"/>
      <p:bldP spid="248" grpId="0" animBg="1"/>
      <p:bldP spid="249" grpId="0" animBg="1"/>
      <p:bldP spid="250" grpId="0" animBg="1"/>
      <p:bldP spid="25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750" y="468144"/>
            <a:ext cx="91369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Recall steps of ASP_FMGT: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1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Partition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spatial network into fragments (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sub-graphs) and make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FMG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2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Build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FMG-trees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rooted at each FMG-node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3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Traverse each FMG-tree in a bi-directional manner with pruning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3.1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bottom-up: each FMG-node recursively gathers information from kids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Step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3.2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top-down: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prune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each tree using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upper-bound density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Step 4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Refine phase: enumerate and evaluate ASP based on the pruned FMG-tree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315" y="-28633"/>
            <a:ext cx="9046685" cy="55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 smtClean="0">
                <a:latin typeface="Arial" charset="0"/>
                <a:ea typeface="Arial" charset="0"/>
                <a:cs typeface="Arial" charset="0"/>
              </a:rPr>
              <a:t>Mono-directional FMGT (</a:t>
            </a:r>
            <a:r>
              <a:rPr lang="en-US" altLang="zh-CN" sz="2000" b="1" dirty="0" err="1" smtClean="0">
                <a:latin typeface="Arial" charset="0"/>
                <a:ea typeface="Arial" charset="0"/>
                <a:cs typeface="Arial" charset="0"/>
              </a:rPr>
              <a:t>ASP_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FMGT_Mono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): intuition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407136"/>
            <a:ext cx="8659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 upper-bound used in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is max { (</a:t>
            </a:r>
            <a:r>
              <a:rPr lang="en-US" sz="1600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), (</a:t>
            </a:r>
            <a:r>
              <a:rPr lang="en-US" sz="16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 }:</a:t>
            </a:r>
          </a:p>
          <a:p>
            <a:r>
              <a:rPr lang="en-US" sz="16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(1) upper-bound density of the not visited part of </a:t>
            </a:r>
            <a:r>
              <a:rPr lang="en-US" sz="160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FMG-path</a:t>
            </a:r>
            <a:endParaRPr lang="en-US" sz="1600" dirty="0" smtClean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(2) upper-bound </a:t>
            </a:r>
            <a:r>
              <a:rPr lang="en-US" sz="16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density of the already-visited </a:t>
            </a:r>
            <a:r>
              <a:rPr lang="en-US" sz="16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part of FMG-path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(FMG-node level)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3870" y="1682510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Removed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70645" y="1851787"/>
            <a:ext cx="622151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3496879"/>
            <a:ext cx="89329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Thus, </a:t>
            </a:r>
            <a:r>
              <a:rPr lang="en-US" sz="1600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uses a </a:t>
            </a:r>
            <a:r>
              <a:rPr lang="en-US" sz="1600" b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tighter upper-bound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which is max { (</a:t>
            </a:r>
            <a:r>
              <a:rPr lang="en-US" sz="1600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), (3) }:</a:t>
            </a:r>
          </a:p>
          <a:p>
            <a:r>
              <a:rPr lang="en-US" sz="160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(1) </a:t>
            </a:r>
            <a:r>
              <a:rPr lang="en-US" sz="16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upper-bound density of the not visited part of </a:t>
            </a:r>
            <a:r>
              <a:rPr lang="en-US" sz="160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FMG-path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(3) density of already-visited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part of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path (network-node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level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 determined in refine phase</a:t>
            </a:r>
            <a:endParaRPr lang="en-US" sz="1600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478149" y="4851109"/>
            <a:ext cx="9670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Computational cost saves from two directions: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Abandon the total cost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of traversing an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FMG-tree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Pruning is more aggressive from tighter upper-bound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4327876"/>
            <a:ext cx="3951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Lemma: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value of (3) </a:t>
            </a:r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always &lt;= value (2)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61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1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7315" y="-28633"/>
            <a:ext cx="9046685" cy="55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 err="1" smtClean="0">
                <a:latin typeface="Arial" charset="0"/>
                <a:ea typeface="Arial" charset="0"/>
                <a:cs typeface="Arial" charset="0"/>
              </a:rPr>
              <a:t>ASP_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FMGT_Mono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vs. ASP_FMGT: Example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-25496" y="4901798"/>
            <a:ext cx="5650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Given density threshold =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1.5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prunes it to: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5855613" y="43532"/>
            <a:ext cx="3151806" cy="3075679"/>
            <a:chOff x="5993555" y="1769830"/>
            <a:chExt cx="3211777" cy="3079043"/>
          </a:xfrm>
        </p:grpSpPr>
        <p:grpSp>
          <p:nvGrpSpPr>
            <p:cNvPr id="150" name="Group 149"/>
            <p:cNvGrpSpPr/>
            <p:nvPr/>
          </p:nvGrpSpPr>
          <p:grpSpPr>
            <a:xfrm>
              <a:off x="6038109" y="1769830"/>
              <a:ext cx="3167223" cy="3079043"/>
              <a:chOff x="6736818" y="1065612"/>
              <a:chExt cx="5455182" cy="4887297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>
                <a:off x="7183922" y="5453663"/>
                <a:ext cx="50080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lg" len="lg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7177658" y="1065612"/>
                <a:ext cx="19467" cy="4388051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TextBox 155"/>
              <p:cNvSpPr txBox="1"/>
              <p:nvPr/>
            </p:nvSpPr>
            <p:spPr>
              <a:xfrm>
                <a:off x="7758172" y="5486959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8661555" y="5486957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9564939" y="5475929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10468322" y="546490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1379797" y="546490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6789153" y="4586244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6755317" y="3642146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6755754" y="2633450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6736818" y="1734435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659630" y="452760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70599" y="453107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9507592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7637965" y="2608376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8570599" y="2611843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7618220" y="1699278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8555692" y="17027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0438399" y="1686782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1349367" y="1690249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0438399" y="3598077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11349367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1361254" y="447425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695868" y="4500251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8587931" y="4486179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7682813" y="2581941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7677189" y="1660345"/>
                <a:ext cx="47704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8621953" y="1670679"/>
                <a:ext cx="46036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8627685" y="2594980"/>
                <a:ext cx="512787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G</a:t>
                </a: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9566702" y="3584185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0461850" y="3570883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11447863" y="3581927"/>
                <a:ext cx="3602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11439984" y="444781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J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10511341" y="1659589"/>
                <a:ext cx="46036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L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11387757" y="2577590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Arial" charset="0"/>
                    <a:ea typeface="Arial" charset="0"/>
                    <a:cs typeface="Arial" charset="0"/>
                  </a:rPr>
                  <a:t>K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11361254" y="2608720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1351370" y="1673923"/>
                <a:ext cx="529469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M</a:t>
                </a:r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 flipV="1">
                <a:off x="8108095" y="4760447"/>
                <a:ext cx="462504" cy="760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8061444" y="3830920"/>
                <a:ext cx="1446148" cy="78603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V="1">
                <a:off x="8953388" y="4006404"/>
                <a:ext cx="619880" cy="5918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8086430" y="2837752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8079285" y="1926236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779925" y="216149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7856941" y="215530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11571702" y="2149000"/>
                <a:ext cx="1898" cy="4844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96" idx="4"/>
              </p:cNvCxnSpPr>
              <p:nvPr/>
            </p:nvCxnSpPr>
            <p:spPr>
              <a:xfrm flipH="1">
                <a:off x="11571193" y="3067471"/>
                <a:ext cx="14296" cy="52845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11573600" y="4060295"/>
                <a:ext cx="9758" cy="43995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V="1">
                <a:off x="10902999" y="3830920"/>
                <a:ext cx="446368" cy="233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9955071" y="3813927"/>
                <a:ext cx="483328" cy="1352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10662632" y="2145533"/>
                <a:ext cx="984" cy="1451853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8938142" y="3018211"/>
                <a:ext cx="635126" cy="65051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8971592" y="2082768"/>
                <a:ext cx="691612" cy="153914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10894780" y="1920671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8993179" y="1916158"/>
                <a:ext cx="1445220" cy="1007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10821188" y="2078350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10790121" y="4006404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Rectangle 209"/>
              <p:cNvSpPr/>
              <p:nvPr/>
            </p:nvSpPr>
            <p:spPr>
              <a:xfrm>
                <a:off x="7513830" y="1565183"/>
                <a:ext cx="2451164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0195281" y="1545837"/>
                <a:ext cx="1722935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0243005" y="3467847"/>
                <a:ext cx="1722935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7559843" y="3436544"/>
                <a:ext cx="2444464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9552188" y="2640229"/>
                <a:ext cx="42700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70C0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10163017" y="2619659"/>
                <a:ext cx="42700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70C0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9481443" y="4403998"/>
                <a:ext cx="547088" cy="46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70C0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221910" y="4743993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0032159" y="3825061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1561785" y="4148990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1004342" y="1671385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sp>
          <p:nvSpPr>
            <p:cNvPr id="151" name="TextBox 150"/>
            <p:cNvSpPr txBox="1"/>
            <p:nvPr/>
          </p:nvSpPr>
          <p:spPr>
            <a:xfrm>
              <a:off x="8925402" y="4548371"/>
              <a:ext cx="276968" cy="29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Arial" charset="0"/>
                  <a:ea typeface="Arial" charset="0"/>
                  <a:cs typeface="Arial" charset="0"/>
                </a:rPr>
                <a:t>X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93555" y="1781737"/>
              <a:ext cx="276968" cy="29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Y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054109" y="3873446"/>
              <a:ext cx="247915" cy="29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rPr>
                <a:t>x</a:t>
              </a:r>
              <a:endParaRPr lang="en-US" sz="16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92" name="TextBox 391"/>
          <p:cNvSpPr txBox="1"/>
          <p:nvPr/>
        </p:nvSpPr>
        <p:spPr>
          <a:xfrm>
            <a:off x="5422232" y="3234515"/>
            <a:ext cx="3525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Refine phase of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ASP_FMGT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starting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from Node 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7156255" y="368362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6" name="Straight Connector 245"/>
          <p:cNvCxnSpPr/>
          <p:nvPr/>
        </p:nvCxnSpPr>
        <p:spPr>
          <a:xfrm flipH="1" flipV="1">
            <a:off x="7381654" y="3896079"/>
            <a:ext cx="837458" cy="27584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8180521" y="411768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K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7633632" y="4142394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M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6829862" y="411768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6085745" y="412030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F</a:t>
            </a:r>
          </a:p>
        </p:txBody>
      </p:sp>
      <p:cxnSp>
        <p:nvCxnSpPr>
          <p:cNvPr id="251" name="Straight Connector 250"/>
          <p:cNvCxnSpPr/>
          <p:nvPr/>
        </p:nvCxnSpPr>
        <p:spPr>
          <a:xfrm flipH="1" flipV="1">
            <a:off x="7360475" y="3924829"/>
            <a:ext cx="312320" cy="24732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V="1">
            <a:off x="6212725" y="3904809"/>
            <a:ext cx="946724" cy="20314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V="1">
            <a:off x="6966841" y="3924829"/>
            <a:ext cx="191989" cy="19285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4" name="Oval 253"/>
          <p:cNvSpPr/>
          <p:nvPr/>
        </p:nvSpPr>
        <p:spPr>
          <a:xfrm>
            <a:off x="6081438" y="4098438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6816085" y="4119932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7117067" y="3675899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7631034" y="4129441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8177350" y="4129219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8207823" y="4733732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8194046" y="4735985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8722513" y="531306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J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8175624" y="533777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H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8173025" y="5324825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8719342" y="5324603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713898" y="586665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8167009" y="58913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J</a:t>
            </a:r>
          </a:p>
        </p:txBody>
      </p:sp>
      <p:sp>
        <p:nvSpPr>
          <p:cNvPr id="267" name="Oval 266"/>
          <p:cNvSpPr/>
          <p:nvPr/>
        </p:nvSpPr>
        <p:spPr>
          <a:xfrm>
            <a:off x="8164411" y="5878414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Oval 267"/>
          <p:cNvSpPr/>
          <p:nvPr/>
        </p:nvSpPr>
        <p:spPr>
          <a:xfrm>
            <a:off x="8710727" y="5878193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9" name="Straight Connector 268"/>
          <p:cNvCxnSpPr/>
          <p:nvPr/>
        </p:nvCxnSpPr>
        <p:spPr>
          <a:xfrm flipH="1" flipV="1">
            <a:off x="8298402" y="4425121"/>
            <a:ext cx="6406" cy="30861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 flipV="1">
            <a:off x="8309327" y="5040515"/>
            <a:ext cx="3275" cy="29726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 flipV="1">
            <a:off x="8437454" y="4984915"/>
            <a:ext cx="343527" cy="3515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8834125" y="5610425"/>
            <a:ext cx="19188" cy="26776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 flipV="1">
            <a:off x="8288162" y="5609790"/>
            <a:ext cx="19188" cy="26776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4" name="TextBox 273"/>
          <p:cNvSpPr txBox="1"/>
          <p:nvPr/>
        </p:nvSpPr>
        <p:spPr>
          <a:xfrm>
            <a:off x="7707454" y="458609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K</a:t>
            </a:r>
          </a:p>
        </p:txBody>
      </p:sp>
      <p:sp>
        <p:nvSpPr>
          <p:cNvPr id="275" name="Oval 274"/>
          <p:cNvSpPr/>
          <p:nvPr/>
        </p:nvSpPr>
        <p:spPr>
          <a:xfrm>
            <a:off x="7704283" y="4597637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7755225" y="5243377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7" name="Oval 276"/>
          <p:cNvSpPr/>
          <p:nvPr/>
        </p:nvSpPr>
        <p:spPr>
          <a:xfrm>
            <a:off x="7716340" y="5270969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7763851" y="578205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J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7245720" y="577708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H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0" name="Oval 279"/>
          <p:cNvSpPr/>
          <p:nvPr/>
        </p:nvSpPr>
        <p:spPr>
          <a:xfrm>
            <a:off x="7243122" y="5764130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1" name="Oval 280"/>
          <p:cNvSpPr/>
          <p:nvPr/>
        </p:nvSpPr>
        <p:spPr>
          <a:xfrm>
            <a:off x="7760680" y="5793589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7754038" y="6253159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7248276" y="62874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J</a:t>
            </a:r>
          </a:p>
        </p:txBody>
      </p:sp>
      <p:sp>
        <p:nvSpPr>
          <p:cNvPr id="284" name="Oval 283"/>
          <p:cNvSpPr/>
          <p:nvPr/>
        </p:nvSpPr>
        <p:spPr>
          <a:xfrm>
            <a:off x="7245677" y="6274528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7750868" y="6264699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86" name="Straight Connector 285"/>
          <p:cNvCxnSpPr>
            <a:stCxn id="277" idx="0"/>
            <a:endCxn id="275" idx="4"/>
          </p:cNvCxnSpPr>
          <p:nvPr/>
        </p:nvCxnSpPr>
        <p:spPr>
          <a:xfrm flipH="1" flipV="1">
            <a:off x="7846868" y="4889277"/>
            <a:ext cx="12057" cy="38169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80" idx="0"/>
          </p:cNvCxnSpPr>
          <p:nvPr/>
        </p:nvCxnSpPr>
        <p:spPr>
          <a:xfrm flipV="1">
            <a:off x="7385707" y="5551891"/>
            <a:ext cx="383369" cy="21223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V="1">
            <a:off x="7920801" y="5551811"/>
            <a:ext cx="13277" cy="23510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285" idx="0"/>
            <a:endCxn id="278" idx="2"/>
          </p:cNvCxnSpPr>
          <p:nvPr/>
        </p:nvCxnSpPr>
        <p:spPr>
          <a:xfrm flipV="1">
            <a:off x="7893453" y="6120604"/>
            <a:ext cx="19638" cy="14409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stCxn id="284" idx="0"/>
          </p:cNvCxnSpPr>
          <p:nvPr/>
        </p:nvCxnSpPr>
        <p:spPr>
          <a:xfrm flipH="1" flipV="1">
            <a:off x="7382768" y="6049951"/>
            <a:ext cx="5494" cy="22457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 flipV="1">
            <a:off x="7773619" y="4409634"/>
            <a:ext cx="70814" cy="17646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2" name="TextBox 291"/>
          <p:cNvSpPr txBox="1"/>
          <p:nvPr/>
        </p:nvSpPr>
        <p:spPr>
          <a:xfrm>
            <a:off x="7258394" y="463133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J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6711505" y="4656051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I</a:t>
            </a:r>
          </a:p>
        </p:txBody>
      </p:sp>
      <p:sp>
        <p:nvSpPr>
          <p:cNvPr id="294" name="Oval 293"/>
          <p:cNvSpPr/>
          <p:nvPr/>
        </p:nvSpPr>
        <p:spPr>
          <a:xfrm>
            <a:off x="6708906" y="4643098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5" name="Oval 294"/>
          <p:cNvSpPr/>
          <p:nvPr/>
        </p:nvSpPr>
        <p:spPr>
          <a:xfrm>
            <a:off x="7255223" y="4642876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249779" y="5184926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6702891" y="52096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J</a:t>
            </a:r>
          </a:p>
        </p:txBody>
      </p:sp>
      <p:sp>
        <p:nvSpPr>
          <p:cNvPr id="298" name="Oval 297"/>
          <p:cNvSpPr/>
          <p:nvPr/>
        </p:nvSpPr>
        <p:spPr>
          <a:xfrm>
            <a:off x="6700292" y="5196687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7246608" y="5196466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0" name="Straight Connector 299"/>
          <p:cNvCxnSpPr/>
          <p:nvPr/>
        </p:nvCxnSpPr>
        <p:spPr>
          <a:xfrm flipH="1" flipV="1">
            <a:off x="6845208" y="4358788"/>
            <a:ext cx="3275" cy="29726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7059494" y="4368863"/>
            <a:ext cx="257370" cy="2859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7370006" y="4928698"/>
            <a:ext cx="19188" cy="26776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 flipV="1">
            <a:off x="6824043" y="4928063"/>
            <a:ext cx="19188" cy="26776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6193241" y="4667236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5646352" y="469195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20" name="Oval 319"/>
          <p:cNvSpPr/>
          <p:nvPr/>
        </p:nvSpPr>
        <p:spPr>
          <a:xfrm>
            <a:off x="5643754" y="4678997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1" name="Oval 320"/>
          <p:cNvSpPr/>
          <p:nvPr/>
        </p:nvSpPr>
        <p:spPr>
          <a:xfrm>
            <a:off x="6190070" y="4678775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184626" y="5220825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5637738" y="5245539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5635139" y="5232586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6181455" y="5232365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6" name="Straight Connector 325"/>
          <p:cNvCxnSpPr/>
          <p:nvPr/>
        </p:nvCxnSpPr>
        <p:spPr>
          <a:xfrm flipV="1">
            <a:off x="5783331" y="4339087"/>
            <a:ext cx="334043" cy="35286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 flipH="1" flipV="1">
            <a:off x="6186374" y="4382392"/>
            <a:ext cx="65336" cy="30827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 flipH="1" flipV="1">
            <a:off x="6304853" y="4964597"/>
            <a:ext cx="19188" cy="26776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 flipH="1" flipV="1">
            <a:off x="5758890" y="4963962"/>
            <a:ext cx="19188" cy="26776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0" name="Oval 329"/>
          <p:cNvSpPr/>
          <p:nvPr/>
        </p:nvSpPr>
        <p:spPr>
          <a:xfrm>
            <a:off x="5645209" y="5787768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1" name="Straight Connector 330"/>
          <p:cNvCxnSpPr/>
          <p:nvPr/>
        </p:nvCxnSpPr>
        <p:spPr>
          <a:xfrm flipH="1" flipV="1">
            <a:off x="5768961" y="5519144"/>
            <a:ext cx="19188" cy="26776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2" name="TextBox 331"/>
          <p:cNvSpPr txBox="1"/>
          <p:nvPr/>
        </p:nvSpPr>
        <p:spPr>
          <a:xfrm>
            <a:off x="5671976" y="5787215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G</a:t>
            </a:r>
          </a:p>
        </p:txBody>
      </p:sp>
      <p:cxnSp>
        <p:nvCxnSpPr>
          <p:cNvPr id="333" name="Straight Connector 332"/>
          <p:cNvCxnSpPr/>
          <p:nvPr/>
        </p:nvCxnSpPr>
        <p:spPr>
          <a:xfrm flipH="1" flipV="1">
            <a:off x="6322786" y="5541800"/>
            <a:ext cx="19188" cy="26776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6225801" y="580987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E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6211120" y="5810424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2211" y="5369331"/>
            <a:ext cx="2020482" cy="1139020"/>
            <a:chOff x="1194617" y="1184749"/>
            <a:chExt cx="2372010" cy="1376123"/>
          </a:xfrm>
        </p:grpSpPr>
        <p:sp>
          <p:nvSpPr>
            <p:cNvPr id="338" name="TextBox 337"/>
            <p:cNvSpPr txBox="1"/>
            <p:nvPr/>
          </p:nvSpPr>
          <p:spPr>
            <a:xfrm>
              <a:off x="2057029" y="1263608"/>
              <a:ext cx="337236" cy="409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y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3182027" y="1893946"/>
              <a:ext cx="337236" cy="409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x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40" name="Straight Connector 339"/>
            <p:cNvCxnSpPr/>
            <p:nvPr/>
          </p:nvCxnSpPr>
          <p:spPr>
            <a:xfrm>
              <a:off x="2486814" y="1466728"/>
              <a:ext cx="702310" cy="415493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TextBox 340"/>
            <p:cNvSpPr txBox="1"/>
            <p:nvPr/>
          </p:nvSpPr>
          <p:spPr>
            <a:xfrm>
              <a:off x="2427183" y="1184749"/>
              <a:ext cx="325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Arial" charset="0"/>
                  <a:ea typeface="Arial" charset="0"/>
                  <a:cs typeface="Arial" charset="0"/>
                </a:rPr>
                <a:t>K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3063957" y="1519255"/>
              <a:ext cx="299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Arial" charset="0"/>
                  <a:ea typeface="Arial" charset="0"/>
                  <a:cs typeface="Arial" charset="0"/>
                </a:rPr>
                <a:t>I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43" name="Straight Connector 342"/>
            <p:cNvCxnSpPr/>
            <p:nvPr/>
          </p:nvCxnSpPr>
          <p:spPr>
            <a:xfrm flipH="1">
              <a:off x="2301076" y="1726335"/>
              <a:ext cx="20698" cy="370184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flipH="1">
              <a:off x="1527338" y="1550811"/>
              <a:ext cx="510431" cy="376525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TextBox 344"/>
            <p:cNvSpPr txBox="1"/>
            <p:nvPr/>
          </p:nvSpPr>
          <p:spPr>
            <a:xfrm>
              <a:off x="2168031" y="2140532"/>
              <a:ext cx="337236" cy="409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x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6" name="TextBox 345"/>
            <p:cNvSpPr txBox="1"/>
            <p:nvPr/>
          </p:nvSpPr>
          <p:spPr>
            <a:xfrm>
              <a:off x="1266114" y="1954844"/>
              <a:ext cx="337236" cy="409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z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1800000" y="1283142"/>
              <a:ext cx="325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Arial" charset="0"/>
                  <a:ea typeface="Arial" charset="0"/>
                  <a:cs typeface="Arial" charset="0"/>
                </a:rPr>
                <a:t>L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1367248" y="1591192"/>
              <a:ext cx="325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Arial" charset="0"/>
                  <a:ea typeface="Arial" charset="0"/>
                  <a:cs typeface="Arial" charset="0"/>
                </a:rPr>
                <a:t>F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010209" y="1837905"/>
              <a:ext cx="325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Arial" charset="0"/>
                  <a:ea typeface="Arial" charset="0"/>
                  <a:cs typeface="Arial" charset="0"/>
                </a:rPr>
                <a:t>H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2270452" y="1634324"/>
              <a:ext cx="325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Arial" charset="0"/>
                  <a:ea typeface="Arial" charset="0"/>
                  <a:cs typeface="Arial" charset="0"/>
                </a:rPr>
                <a:t>L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2" name="Hexagon 351"/>
            <p:cNvSpPr/>
            <p:nvPr/>
          </p:nvSpPr>
          <p:spPr>
            <a:xfrm>
              <a:off x="2021194" y="1253849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Hexagon 352"/>
            <p:cNvSpPr/>
            <p:nvPr/>
          </p:nvSpPr>
          <p:spPr>
            <a:xfrm>
              <a:off x="3109427" y="1855736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Hexagon 353"/>
            <p:cNvSpPr/>
            <p:nvPr/>
          </p:nvSpPr>
          <p:spPr>
            <a:xfrm>
              <a:off x="2080604" y="2103672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Hexagon 354"/>
            <p:cNvSpPr/>
            <p:nvPr/>
          </p:nvSpPr>
          <p:spPr>
            <a:xfrm>
              <a:off x="1194617" y="1930610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9" name="TextBox 508"/>
          <p:cNvSpPr txBox="1"/>
          <p:nvPr/>
        </p:nvSpPr>
        <p:spPr>
          <a:xfrm>
            <a:off x="-64790" y="520237"/>
            <a:ext cx="5650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FMG-tree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with root = FMG-node </a:t>
            </a:r>
            <a:r>
              <a:rPr lang="en-US" sz="1600" b="1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0" name="TextBox 509"/>
          <p:cNvSpPr txBox="1"/>
          <p:nvPr/>
        </p:nvSpPr>
        <p:spPr>
          <a:xfrm>
            <a:off x="5498769" y="3792948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max{0,1}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1" name="TextBox 510"/>
          <p:cNvSpPr txBox="1"/>
          <p:nvPr/>
        </p:nvSpPr>
        <p:spPr>
          <a:xfrm>
            <a:off x="7290158" y="3972068"/>
            <a:ext cx="242549" cy="283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7781898" y="4333794"/>
            <a:ext cx="381928" cy="283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0.5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3" name="TextBox 512"/>
          <p:cNvSpPr txBox="1"/>
          <p:nvPr/>
        </p:nvSpPr>
        <p:spPr>
          <a:xfrm>
            <a:off x="6427479" y="3875814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max{0,1}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4" name="TextBox 513"/>
          <p:cNvSpPr txBox="1"/>
          <p:nvPr/>
        </p:nvSpPr>
        <p:spPr>
          <a:xfrm>
            <a:off x="7853046" y="3807202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max{0,1}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4" name="Rectangle 543"/>
          <p:cNvSpPr/>
          <p:nvPr/>
        </p:nvSpPr>
        <p:spPr>
          <a:xfrm>
            <a:off x="5569770" y="4577484"/>
            <a:ext cx="995094" cy="1593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Rectangle 544"/>
          <p:cNvSpPr/>
          <p:nvPr/>
        </p:nvSpPr>
        <p:spPr>
          <a:xfrm>
            <a:off x="6692972" y="4549979"/>
            <a:ext cx="898516" cy="992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Rectangle 545"/>
          <p:cNvSpPr/>
          <p:nvPr/>
        </p:nvSpPr>
        <p:spPr>
          <a:xfrm>
            <a:off x="7184894" y="5713199"/>
            <a:ext cx="898516" cy="881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Rectangle 547"/>
          <p:cNvSpPr/>
          <p:nvPr/>
        </p:nvSpPr>
        <p:spPr>
          <a:xfrm>
            <a:off x="8120978" y="4714298"/>
            <a:ext cx="953027" cy="15229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TextBox 548"/>
          <p:cNvSpPr txBox="1"/>
          <p:nvPr/>
        </p:nvSpPr>
        <p:spPr>
          <a:xfrm>
            <a:off x="3594180" y="6263257"/>
            <a:ext cx="3267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600" b="1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refine phase is early terminated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34" name="Group 333"/>
          <p:cNvGrpSpPr/>
          <p:nvPr/>
        </p:nvGrpSpPr>
        <p:grpSpPr>
          <a:xfrm>
            <a:off x="388092" y="899450"/>
            <a:ext cx="4483236" cy="3801993"/>
            <a:chOff x="443350" y="1203164"/>
            <a:chExt cx="5472541" cy="4668842"/>
          </a:xfrm>
        </p:grpSpPr>
        <p:grpSp>
          <p:nvGrpSpPr>
            <p:cNvPr id="335" name="Group 334"/>
            <p:cNvGrpSpPr/>
            <p:nvPr/>
          </p:nvGrpSpPr>
          <p:grpSpPr>
            <a:xfrm>
              <a:off x="443350" y="1318318"/>
              <a:ext cx="5472541" cy="4553688"/>
              <a:chOff x="80471" y="1649154"/>
              <a:chExt cx="5742126" cy="4549601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93274" y="1709527"/>
                <a:ext cx="5656414" cy="4489228"/>
                <a:chOff x="93274" y="1709527"/>
                <a:chExt cx="5656414" cy="4489228"/>
              </a:xfrm>
            </p:grpSpPr>
            <p:cxnSp>
              <p:nvCxnSpPr>
                <p:cNvPr id="530" name="Straight Connector 529"/>
                <p:cNvCxnSpPr/>
                <p:nvPr/>
              </p:nvCxnSpPr>
              <p:spPr>
                <a:xfrm flipV="1">
                  <a:off x="1525972" y="2000818"/>
                  <a:ext cx="681430" cy="401101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Straight Connector 530"/>
                <p:cNvCxnSpPr/>
                <p:nvPr/>
              </p:nvCxnSpPr>
              <p:spPr>
                <a:xfrm flipV="1">
                  <a:off x="939420" y="2697944"/>
                  <a:ext cx="256770" cy="438785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Connector 531"/>
                <p:cNvCxnSpPr/>
                <p:nvPr/>
              </p:nvCxnSpPr>
              <p:spPr>
                <a:xfrm flipV="1">
                  <a:off x="563055" y="3502358"/>
                  <a:ext cx="211378" cy="63165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Connector 532"/>
                <p:cNvCxnSpPr/>
                <p:nvPr/>
              </p:nvCxnSpPr>
              <p:spPr>
                <a:xfrm flipH="1" flipV="1">
                  <a:off x="967924" y="3489863"/>
                  <a:ext cx="163088" cy="658669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/>
                <p:cNvCxnSpPr/>
                <p:nvPr/>
              </p:nvCxnSpPr>
              <p:spPr>
                <a:xfrm flipV="1">
                  <a:off x="336911" y="4525930"/>
                  <a:ext cx="91853" cy="65691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5" name="TextBox 534"/>
                <p:cNvSpPr txBox="1"/>
                <p:nvPr/>
              </p:nvSpPr>
              <p:spPr>
                <a:xfrm>
                  <a:off x="2235418" y="1709527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536" name="Straight Connector 535"/>
                <p:cNvCxnSpPr/>
                <p:nvPr/>
              </p:nvCxnSpPr>
              <p:spPr>
                <a:xfrm flipH="1" flipV="1">
                  <a:off x="1452929" y="2670711"/>
                  <a:ext cx="163088" cy="658669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Straight Connector 536"/>
                <p:cNvCxnSpPr/>
                <p:nvPr/>
              </p:nvCxnSpPr>
              <p:spPr>
                <a:xfrm flipH="1" flipV="1">
                  <a:off x="1712200" y="3704852"/>
                  <a:ext cx="102366" cy="585741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Straight Connector 537"/>
                <p:cNvCxnSpPr/>
                <p:nvPr/>
              </p:nvCxnSpPr>
              <p:spPr>
                <a:xfrm flipV="1">
                  <a:off x="1483176" y="4702073"/>
                  <a:ext cx="251837" cy="473588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Straight Connector 538"/>
                <p:cNvCxnSpPr/>
                <p:nvPr/>
              </p:nvCxnSpPr>
              <p:spPr>
                <a:xfrm flipV="1">
                  <a:off x="2306316" y="2113423"/>
                  <a:ext cx="81094" cy="565686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/>
                <p:cNvCxnSpPr/>
                <p:nvPr/>
              </p:nvCxnSpPr>
              <p:spPr>
                <a:xfrm flipH="1" flipV="1">
                  <a:off x="2281654" y="3093193"/>
                  <a:ext cx="49865" cy="587119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/>
                <p:cNvCxnSpPr/>
                <p:nvPr/>
              </p:nvCxnSpPr>
              <p:spPr>
                <a:xfrm flipH="1" flipV="1">
                  <a:off x="2465802" y="3005849"/>
                  <a:ext cx="402953" cy="38090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/>
                <p:cNvCxnSpPr/>
                <p:nvPr/>
              </p:nvCxnSpPr>
              <p:spPr>
                <a:xfrm flipH="1" flipV="1">
                  <a:off x="2965435" y="3752072"/>
                  <a:ext cx="4062" cy="61144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/>
                <p:cNvCxnSpPr/>
                <p:nvPr/>
              </p:nvCxnSpPr>
              <p:spPr>
                <a:xfrm flipH="1" flipV="1">
                  <a:off x="3176926" y="3691457"/>
                  <a:ext cx="398688" cy="419934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546"/>
                <p:cNvCxnSpPr/>
                <p:nvPr/>
              </p:nvCxnSpPr>
              <p:spPr>
                <a:xfrm flipH="1" flipV="1">
                  <a:off x="2565066" y="1973988"/>
                  <a:ext cx="489710" cy="32674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Straight Connector 549"/>
                <p:cNvCxnSpPr/>
                <p:nvPr/>
              </p:nvCxnSpPr>
              <p:spPr>
                <a:xfrm flipH="1" flipV="1">
                  <a:off x="3413164" y="2441221"/>
                  <a:ext cx="593814" cy="151938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Straight Connector 550"/>
                <p:cNvCxnSpPr/>
                <p:nvPr/>
              </p:nvCxnSpPr>
              <p:spPr>
                <a:xfrm flipH="1" flipV="1">
                  <a:off x="4428859" y="2672456"/>
                  <a:ext cx="580839" cy="244880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Straight Connector 551"/>
                <p:cNvCxnSpPr/>
                <p:nvPr/>
              </p:nvCxnSpPr>
              <p:spPr>
                <a:xfrm flipH="1" flipV="1">
                  <a:off x="5294190" y="3196300"/>
                  <a:ext cx="260239" cy="404960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/>
                <p:cNvCxnSpPr/>
                <p:nvPr/>
              </p:nvCxnSpPr>
              <p:spPr>
                <a:xfrm flipH="1" flipV="1">
                  <a:off x="4328442" y="2796098"/>
                  <a:ext cx="283183" cy="375144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/>
                <p:cNvCxnSpPr/>
                <p:nvPr/>
              </p:nvCxnSpPr>
              <p:spPr>
                <a:xfrm flipH="1" flipV="1">
                  <a:off x="4836786" y="3532385"/>
                  <a:ext cx="171211" cy="452206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Connector 554"/>
                <p:cNvCxnSpPr/>
                <p:nvPr/>
              </p:nvCxnSpPr>
              <p:spPr>
                <a:xfrm flipH="1" flipV="1">
                  <a:off x="3313713" y="2605792"/>
                  <a:ext cx="313185" cy="430866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/>
                <p:cNvCxnSpPr/>
                <p:nvPr/>
              </p:nvCxnSpPr>
              <p:spPr>
                <a:xfrm flipH="1" flipV="1">
                  <a:off x="3889564" y="3380874"/>
                  <a:ext cx="297263" cy="62116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Straight Connector 556"/>
                <p:cNvCxnSpPr/>
                <p:nvPr/>
              </p:nvCxnSpPr>
              <p:spPr>
                <a:xfrm flipV="1">
                  <a:off x="4057078" y="4406518"/>
                  <a:ext cx="144226" cy="524255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/>
                <p:cNvCxnSpPr/>
                <p:nvPr/>
              </p:nvCxnSpPr>
              <p:spPr>
                <a:xfrm flipV="1">
                  <a:off x="3681195" y="5246824"/>
                  <a:ext cx="144226" cy="524255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/>
                <p:cNvCxnSpPr/>
                <p:nvPr/>
              </p:nvCxnSpPr>
              <p:spPr>
                <a:xfrm flipH="1" flipV="1">
                  <a:off x="4443982" y="4339931"/>
                  <a:ext cx="247324" cy="473218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0" name="TextBox 559"/>
                <p:cNvSpPr txBox="1"/>
                <p:nvPr/>
              </p:nvSpPr>
              <p:spPr>
                <a:xfrm>
                  <a:off x="1195918" y="2334190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61" name="TextBox 560"/>
                <p:cNvSpPr txBox="1"/>
                <p:nvPr/>
              </p:nvSpPr>
              <p:spPr>
                <a:xfrm>
                  <a:off x="672249" y="3122566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62" name="TextBox 561"/>
                <p:cNvSpPr txBox="1"/>
                <p:nvPr/>
              </p:nvSpPr>
              <p:spPr>
                <a:xfrm>
                  <a:off x="345859" y="4122917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63" name="TextBox 562"/>
                <p:cNvSpPr txBox="1"/>
                <p:nvPr/>
              </p:nvSpPr>
              <p:spPr>
                <a:xfrm>
                  <a:off x="149122" y="5182843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64" name="TextBox 563"/>
                <p:cNvSpPr txBox="1"/>
                <p:nvPr/>
              </p:nvSpPr>
              <p:spPr>
                <a:xfrm>
                  <a:off x="1044140" y="4155345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65" name="TextBox 564"/>
                <p:cNvSpPr txBox="1"/>
                <p:nvPr/>
              </p:nvSpPr>
              <p:spPr>
                <a:xfrm>
                  <a:off x="1499811" y="3315116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66" name="TextBox 565"/>
                <p:cNvSpPr txBox="1"/>
                <p:nvPr/>
              </p:nvSpPr>
              <p:spPr>
                <a:xfrm>
                  <a:off x="1689356" y="4317130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67" name="TextBox 566"/>
                <p:cNvSpPr txBox="1"/>
                <p:nvPr/>
              </p:nvSpPr>
              <p:spPr>
                <a:xfrm>
                  <a:off x="1337313" y="5217185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68" name="TextBox 567"/>
                <p:cNvSpPr txBox="1"/>
                <p:nvPr/>
              </p:nvSpPr>
              <p:spPr>
                <a:xfrm>
                  <a:off x="2147010" y="2706884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69" name="TextBox 568"/>
                <p:cNvSpPr txBox="1"/>
                <p:nvPr/>
              </p:nvSpPr>
              <p:spPr>
                <a:xfrm>
                  <a:off x="2256384" y="3704850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0" name="TextBox 569"/>
                <p:cNvSpPr txBox="1"/>
                <p:nvPr/>
              </p:nvSpPr>
              <p:spPr>
                <a:xfrm>
                  <a:off x="2845832" y="3393580"/>
                  <a:ext cx="403983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1" name="TextBox 570"/>
                <p:cNvSpPr txBox="1"/>
                <p:nvPr/>
              </p:nvSpPr>
              <p:spPr>
                <a:xfrm>
                  <a:off x="2781106" y="4363519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2" name="TextBox 571"/>
                <p:cNvSpPr txBox="1"/>
                <p:nvPr/>
              </p:nvSpPr>
              <p:spPr>
                <a:xfrm>
                  <a:off x="3462709" y="4146458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3" name="TextBox 572"/>
                <p:cNvSpPr txBox="1"/>
                <p:nvPr/>
              </p:nvSpPr>
              <p:spPr>
                <a:xfrm>
                  <a:off x="3094741" y="2262689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4" name="TextBox 573"/>
                <p:cNvSpPr txBox="1"/>
                <p:nvPr/>
              </p:nvSpPr>
              <p:spPr>
                <a:xfrm>
                  <a:off x="3627241" y="2983251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5" name="TextBox 574"/>
                <p:cNvSpPr txBox="1"/>
                <p:nvPr/>
              </p:nvSpPr>
              <p:spPr>
                <a:xfrm>
                  <a:off x="4071856" y="2440010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6" name="TextBox 575"/>
                <p:cNvSpPr txBox="1"/>
                <p:nvPr/>
              </p:nvSpPr>
              <p:spPr>
                <a:xfrm>
                  <a:off x="5045633" y="2826572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7" name="TextBox 576"/>
                <p:cNvSpPr txBox="1"/>
                <p:nvPr/>
              </p:nvSpPr>
              <p:spPr>
                <a:xfrm>
                  <a:off x="5422042" y="3601260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8" name="TextBox 577"/>
                <p:cNvSpPr txBox="1"/>
                <p:nvPr/>
              </p:nvSpPr>
              <p:spPr>
                <a:xfrm>
                  <a:off x="4589054" y="3163126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9" name="TextBox 578"/>
                <p:cNvSpPr txBox="1"/>
                <p:nvPr/>
              </p:nvSpPr>
              <p:spPr>
                <a:xfrm>
                  <a:off x="4922870" y="3993778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80" name="TextBox 579"/>
                <p:cNvSpPr txBox="1"/>
                <p:nvPr/>
              </p:nvSpPr>
              <p:spPr>
                <a:xfrm>
                  <a:off x="4688493" y="4765996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81" name="TextBox 580"/>
                <p:cNvSpPr txBox="1"/>
                <p:nvPr/>
              </p:nvSpPr>
              <p:spPr>
                <a:xfrm>
                  <a:off x="3813674" y="4897590"/>
                  <a:ext cx="337407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82" name="TextBox 581"/>
                <p:cNvSpPr txBox="1"/>
                <p:nvPr/>
              </p:nvSpPr>
              <p:spPr>
                <a:xfrm>
                  <a:off x="3483933" y="5783384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83" name="TextBox 582"/>
                <p:cNvSpPr txBox="1"/>
                <p:nvPr/>
              </p:nvSpPr>
              <p:spPr>
                <a:xfrm>
                  <a:off x="4145385" y="4034759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84" name="TextBox 583"/>
                <p:cNvSpPr txBox="1"/>
                <p:nvPr/>
              </p:nvSpPr>
              <p:spPr>
                <a:xfrm>
                  <a:off x="1939906" y="176222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85" name="TextBox 584"/>
                <p:cNvSpPr txBox="1"/>
                <p:nvPr/>
              </p:nvSpPr>
              <p:spPr>
                <a:xfrm>
                  <a:off x="1408307" y="2066962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86" name="TextBox 585"/>
                <p:cNvSpPr txBox="1"/>
                <p:nvPr/>
              </p:nvSpPr>
              <p:spPr>
                <a:xfrm>
                  <a:off x="913529" y="256297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87" name="TextBox 586"/>
                <p:cNvSpPr txBox="1"/>
                <p:nvPr/>
              </p:nvSpPr>
              <p:spPr>
                <a:xfrm>
                  <a:off x="443521" y="339358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88" name="TextBox 587"/>
                <p:cNvSpPr txBox="1"/>
                <p:nvPr/>
              </p:nvSpPr>
              <p:spPr>
                <a:xfrm>
                  <a:off x="666524" y="281033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89" name="TextBox 588"/>
                <p:cNvSpPr txBox="1"/>
                <p:nvPr/>
              </p:nvSpPr>
              <p:spPr>
                <a:xfrm>
                  <a:off x="1530532" y="303438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0" name="TextBox 589"/>
                <p:cNvSpPr txBox="1"/>
                <p:nvPr/>
              </p:nvSpPr>
              <p:spPr>
                <a:xfrm>
                  <a:off x="277871" y="379313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1" name="TextBox 590"/>
                <p:cNvSpPr txBox="1"/>
                <p:nvPr/>
              </p:nvSpPr>
              <p:spPr>
                <a:xfrm>
                  <a:off x="179079" y="439915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2" name="TextBox 591"/>
                <p:cNvSpPr txBox="1"/>
                <p:nvPr/>
              </p:nvSpPr>
              <p:spPr>
                <a:xfrm>
                  <a:off x="93274" y="486763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593" name="TextBox 592"/>
                <p:cNvSpPr txBox="1"/>
                <p:nvPr/>
              </p:nvSpPr>
              <p:spPr>
                <a:xfrm>
                  <a:off x="1425341" y="254312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4" name="TextBox 593"/>
                <p:cNvSpPr txBox="1"/>
                <p:nvPr/>
              </p:nvSpPr>
              <p:spPr>
                <a:xfrm>
                  <a:off x="2730456" y="306813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5" name="TextBox 594"/>
                <p:cNvSpPr txBox="1"/>
                <p:nvPr/>
              </p:nvSpPr>
              <p:spPr>
                <a:xfrm>
                  <a:off x="1662557" y="364411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6" name="TextBox 595"/>
                <p:cNvSpPr txBox="1"/>
                <p:nvPr/>
              </p:nvSpPr>
              <p:spPr>
                <a:xfrm>
                  <a:off x="1744552" y="403078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7" name="TextBox 596"/>
                <p:cNvSpPr txBox="1"/>
                <p:nvPr/>
              </p:nvSpPr>
              <p:spPr>
                <a:xfrm>
                  <a:off x="1655461" y="464584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8" name="TextBox 597"/>
                <p:cNvSpPr txBox="1"/>
                <p:nvPr/>
              </p:nvSpPr>
              <p:spPr>
                <a:xfrm>
                  <a:off x="1489815" y="492863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599" name="TextBox 598"/>
                <p:cNvSpPr txBox="1"/>
                <p:nvPr/>
              </p:nvSpPr>
              <p:spPr>
                <a:xfrm>
                  <a:off x="2134993" y="203398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00" name="TextBox 599"/>
                <p:cNvSpPr txBox="1"/>
                <p:nvPr/>
              </p:nvSpPr>
              <p:spPr>
                <a:xfrm>
                  <a:off x="2042867" y="239442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01" name="TextBox 600"/>
                <p:cNvSpPr txBox="1"/>
                <p:nvPr/>
              </p:nvSpPr>
              <p:spPr>
                <a:xfrm>
                  <a:off x="2427000" y="2765079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02" name="TextBox 601"/>
                <p:cNvSpPr txBox="1"/>
                <p:nvPr/>
              </p:nvSpPr>
              <p:spPr>
                <a:xfrm>
                  <a:off x="2081125" y="301277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03" name="TextBox 602"/>
                <p:cNvSpPr txBox="1"/>
                <p:nvPr/>
              </p:nvSpPr>
              <p:spPr>
                <a:xfrm>
                  <a:off x="2087876" y="342027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604" name="TextBox 603"/>
                <p:cNvSpPr txBox="1"/>
                <p:nvPr/>
              </p:nvSpPr>
              <p:spPr>
                <a:xfrm>
                  <a:off x="934127" y="336629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05" name="TextBox 604"/>
                <p:cNvSpPr txBox="1"/>
                <p:nvPr/>
              </p:nvSpPr>
              <p:spPr>
                <a:xfrm>
                  <a:off x="2690509" y="367988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06" name="TextBox 605"/>
                <p:cNvSpPr txBox="1"/>
                <p:nvPr/>
              </p:nvSpPr>
              <p:spPr>
                <a:xfrm>
                  <a:off x="3154596" y="349117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07" name="TextBox 606"/>
                <p:cNvSpPr txBox="1"/>
                <p:nvPr/>
              </p:nvSpPr>
              <p:spPr>
                <a:xfrm>
                  <a:off x="3446243" y="382317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08" name="TextBox 607"/>
                <p:cNvSpPr txBox="1"/>
                <p:nvPr/>
              </p:nvSpPr>
              <p:spPr>
                <a:xfrm>
                  <a:off x="2733989" y="406796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09" name="TextBox 608"/>
                <p:cNvSpPr txBox="1"/>
                <p:nvPr/>
              </p:nvSpPr>
              <p:spPr>
                <a:xfrm>
                  <a:off x="2577458" y="174495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610" name="TextBox 609"/>
                <p:cNvSpPr txBox="1"/>
                <p:nvPr/>
              </p:nvSpPr>
              <p:spPr>
                <a:xfrm>
                  <a:off x="2920972" y="1933221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1" name="TextBox 610"/>
                <p:cNvSpPr txBox="1"/>
                <p:nvPr/>
              </p:nvSpPr>
              <p:spPr>
                <a:xfrm>
                  <a:off x="3361628" y="216213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2" name="TextBox 611"/>
                <p:cNvSpPr txBox="1"/>
                <p:nvPr/>
              </p:nvSpPr>
              <p:spPr>
                <a:xfrm>
                  <a:off x="3096243" y="258585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3" name="TextBox 612"/>
                <p:cNvSpPr txBox="1"/>
                <p:nvPr/>
              </p:nvSpPr>
              <p:spPr>
                <a:xfrm>
                  <a:off x="3802366" y="227391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4" name="TextBox 613"/>
                <p:cNvSpPr txBox="1"/>
                <p:nvPr/>
              </p:nvSpPr>
              <p:spPr>
                <a:xfrm>
                  <a:off x="4384238" y="241295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5" name="TextBox 614"/>
                <p:cNvSpPr txBox="1"/>
                <p:nvPr/>
              </p:nvSpPr>
              <p:spPr>
                <a:xfrm>
                  <a:off x="4820933" y="258952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6" name="TextBox 615"/>
                <p:cNvSpPr txBox="1"/>
                <p:nvPr/>
              </p:nvSpPr>
              <p:spPr>
                <a:xfrm>
                  <a:off x="5317714" y="306022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7" name="TextBox 616"/>
                <p:cNvSpPr txBox="1"/>
                <p:nvPr/>
              </p:nvSpPr>
              <p:spPr>
                <a:xfrm>
                  <a:off x="3334367" y="282104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8" name="TextBox 617"/>
                <p:cNvSpPr txBox="1"/>
                <p:nvPr/>
              </p:nvSpPr>
              <p:spPr>
                <a:xfrm>
                  <a:off x="4161535" y="2789379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9" name="TextBox 618"/>
                <p:cNvSpPr txBox="1"/>
                <p:nvPr/>
              </p:nvSpPr>
              <p:spPr>
                <a:xfrm>
                  <a:off x="4814420" y="341745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20" name="TextBox 619"/>
                <p:cNvSpPr txBox="1"/>
                <p:nvPr/>
              </p:nvSpPr>
              <p:spPr>
                <a:xfrm>
                  <a:off x="4313374" y="300792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21" name="TextBox 620"/>
                <p:cNvSpPr txBox="1"/>
                <p:nvPr/>
              </p:nvSpPr>
              <p:spPr>
                <a:xfrm>
                  <a:off x="4929158" y="370260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22" name="TextBox 621"/>
                <p:cNvSpPr txBox="1"/>
                <p:nvPr/>
              </p:nvSpPr>
              <p:spPr>
                <a:xfrm>
                  <a:off x="5462596" y="326649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23" name="TextBox 622"/>
                <p:cNvSpPr txBox="1"/>
                <p:nvPr/>
              </p:nvSpPr>
              <p:spPr>
                <a:xfrm>
                  <a:off x="3697056" y="3358011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24" name="TextBox 623"/>
                <p:cNvSpPr txBox="1"/>
                <p:nvPr/>
              </p:nvSpPr>
              <p:spPr>
                <a:xfrm>
                  <a:off x="4069282" y="363739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25" name="TextBox 624"/>
                <p:cNvSpPr txBox="1"/>
                <p:nvPr/>
              </p:nvSpPr>
              <p:spPr>
                <a:xfrm>
                  <a:off x="3424358" y="548529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26" name="TextBox 625"/>
                <p:cNvSpPr txBox="1"/>
                <p:nvPr/>
              </p:nvSpPr>
              <p:spPr>
                <a:xfrm>
                  <a:off x="3913486" y="430709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27" name="TextBox 626"/>
                <p:cNvSpPr txBox="1"/>
                <p:nvPr/>
              </p:nvSpPr>
              <p:spPr>
                <a:xfrm>
                  <a:off x="3810711" y="461047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28" name="TextBox 627"/>
                <p:cNvSpPr txBox="1"/>
                <p:nvPr/>
              </p:nvSpPr>
              <p:spPr>
                <a:xfrm>
                  <a:off x="3751103" y="525717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29" name="TextBox 628"/>
                <p:cNvSpPr txBox="1"/>
                <p:nvPr/>
              </p:nvSpPr>
              <p:spPr>
                <a:xfrm>
                  <a:off x="4399563" y="4196452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30" name="TextBox 629"/>
                <p:cNvSpPr txBox="1"/>
                <p:nvPr/>
              </p:nvSpPr>
              <p:spPr>
                <a:xfrm>
                  <a:off x="4558706" y="444951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31" name="TextBox 630"/>
                <p:cNvSpPr txBox="1"/>
                <p:nvPr/>
              </p:nvSpPr>
              <p:spPr>
                <a:xfrm>
                  <a:off x="1020960" y="383302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385" name="Hexagon 384"/>
              <p:cNvSpPr/>
              <p:nvPr/>
            </p:nvSpPr>
            <p:spPr>
              <a:xfrm>
                <a:off x="2165044" y="1649154"/>
                <a:ext cx="457200" cy="457200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6" name="Hexagon 385"/>
              <p:cNvSpPr/>
              <p:nvPr/>
            </p:nvSpPr>
            <p:spPr>
              <a:xfrm>
                <a:off x="1092531" y="2266746"/>
                <a:ext cx="457200" cy="457200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7" name="Hexagon 386"/>
              <p:cNvSpPr/>
              <p:nvPr/>
            </p:nvSpPr>
            <p:spPr>
              <a:xfrm>
                <a:off x="597133" y="3118913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8" name="Hexagon 387"/>
              <p:cNvSpPr/>
              <p:nvPr/>
            </p:nvSpPr>
            <p:spPr>
              <a:xfrm>
                <a:off x="268774" y="4122408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9" name="Hexagon 388"/>
              <p:cNvSpPr/>
              <p:nvPr/>
            </p:nvSpPr>
            <p:spPr>
              <a:xfrm>
                <a:off x="80471" y="5174527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17" name="Hexagon 416"/>
              <p:cNvSpPr/>
              <p:nvPr/>
            </p:nvSpPr>
            <p:spPr>
              <a:xfrm>
                <a:off x="1441740" y="332764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18" name="Hexagon 417"/>
              <p:cNvSpPr/>
              <p:nvPr/>
            </p:nvSpPr>
            <p:spPr>
              <a:xfrm>
                <a:off x="1594140" y="4301454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19" name="Hexagon 418"/>
              <p:cNvSpPr/>
              <p:nvPr/>
            </p:nvSpPr>
            <p:spPr>
              <a:xfrm>
                <a:off x="961292" y="4149056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0" name="Hexagon 419"/>
              <p:cNvSpPr/>
              <p:nvPr/>
            </p:nvSpPr>
            <p:spPr>
              <a:xfrm>
                <a:off x="1240262" y="5156449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1" name="Hexagon 420"/>
              <p:cNvSpPr/>
              <p:nvPr/>
            </p:nvSpPr>
            <p:spPr>
              <a:xfrm>
                <a:off x="2136581" y="3697026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5" name="Hexagon 514"/>
              <p:cNvSpPr/>
              <p:nvPr/>
            </p:nvSpPr>
            <p:spPr>
              <a:xfrm>
                <a:off x="2707435" y="4360870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6" name="Hexagon 515"/>
              <p:cNvSpPr/>
              <p:nvPr/>
            </p:nvSpPr>
            <p:spPr>
              <a:xfrm>
                <a:off x="3355782" y="412581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7" name="Hexagon 516"/>
              <p:cNvSpPr/>
              <p:nvPr/>
            </p:nvSpPr>
            <p:spPr>
              <a:xfrm>
                <a:off x="2772012" y="337156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8" name="Hexagon 517"/>
              <p:cNvSpPr/>
              <p:nvPr/>
            </p:nvSpPr>
            <p:spPr>
              <a:xfrm>
                <a:off x="2053476" y="2685219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9" name="Hexagon 518"/>
              <p:cNvSpPr/>
              <p:nvPr/>
            </p:nvSpPr>
            <p:spPr>
              <a:xfrm>
                <a:off x="3391946" y="5773798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0" name="Hexagon 519"/>
              <p:cNvSpPr/>
              <p:nvPr/>
            </p:nvSpPr>
            <p:spPr>
              <a:xfrm>
                <a:off x="3761321" y="4918807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1" name="Hexagon 520"/>
              <p:cNvSpPr/>
              <p:nvPr/>
            </p:nvSpPr>
            <p:spPr>
              <a:xfrm>
                <a:off x="4626645" y="4730246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2" name="Hexagon 521"/>
              <p:cNvSpPr/>
              <p:nvPr/>
            </p:nvSpPr>
            <p:spPr>
              <a:xfrm>
                <a:off x="4066120" y="3983743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3" name="Hexagon 522"/>
              <p:cNvSpPr/>
              <p:nvPr/>
            </p:nvSpPr>
            <p:spPr>
              <a:xfrm>
                <a:off x="4841038" y="3983743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4" name="Hexagon 523"/>
              <p:cNvSpPr/>
              <p:nvPr/>
            </p:nvSpPr>
            <p:spPr>
              <a:xfrm>
                <a:off x="4528488" y="3113255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5" name="Hexagon 524"/>
              <p:cNvSpPr/>
              <p:nvPr/>
            </p:nvSpPr>
            <p:spPr>
              <a:xfrm>
                <a:off x="5365397" y="3593704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6" name="Hexagon 525"/>
              <p:cNvSpPr/>
              <p:nvPr/>
            </p:nvSpPr>
            <p:spPr>
              <a:xfrm>
                <a:off x="4975355" y="2800705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7" name="Hexagon 526"/>
              <p:cNvSpPr/>
              <p:nvPr/>
            </p:nvSpPr>
            <p:spPr>
              <a:xfrm>
                <a:off x="4011876" y="2395169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8" name="Hexagon 527"/>
              <p:cNvSpPr/>
              <p:nvPr/>
            </p:nvSpPr>
            <p:spPr>
              <a:xfrm>
                <a:off x="3559839" y="2981522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9" name="Hexagon 528"/>
              <p:cNvSpPr/>
              <p:nvPr/>
            </p:nvSpPr>
            <p:spPr>
              <a:xfrm>
                <a:off x="2983818" y="221952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351" name="Rectangle 350"/>
            <p:cNvSpPr/>
            <p:nvPr/>
          </p:nvSpPr>
          <p:spPr>
            <a:xfrm>
              <a:off x="1025323" y="1909684"/>
              <a:ext cx="365098" cy="2820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948177" y="1203164"/>
              <a:ext cx="411688" cy="2870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32" name="Rectangle 631"/>
          <p:cNvSpPr/>
          <p:nvPr/>
        </p:nvSpPr>
        <p:spPr>
          <a:xfrm>
            <a:off x="434787" y="2196085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3" name="Rectangle 632"/>
          <p:cNvSpPr/>
          <p:nvPr/>
        </p:nvSpPr>
        <p:spPr>
          <a:xfrm>
            <a:off x="199903" y="3055085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4" name="Rectangle 633"/>
          <p:cNvSpPr/>
          <p:nvPr/>
        </p:nvSpPr>
        <p:spPr>
          <a:xfrm>
            <a:off x="1236209" y="2167453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5" name="Rectangle 634"/>
          <p:cNvSpPr/>
          <p:nvPr/>
        </p:nvSpPr>
        <p:spPr>
          <a:xfrm>
            <a:off x="2260408" y="1682493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6" name="Rectangle 635"/>
          <p:cNvSpPr/>
          <p:nvPr/>
        </p:nvSpPr>
        <p:spPr>
          <a:xfrm>
            <a:off x="2941014" y="1210998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7" name="Rectangle 636"/>
          <p:cNvSpPr/>
          <p:nvPr/>
        </p:nvSpPr>
        <p:spPr>
          <a:xfrm>
            <a:off x="3786985" y="1405731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8" name="Rectangle 637"/>
          <p:cNvSpPr/>
          <p:nvPr/>
        </p:nvSpPr>
        <p:spPr>
          <a:xfrm>
            <a:off x="4587680" y="1903813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9" name="Rectangle 638"/>
          <p:cNvSpPr/>
          <p:nvPr/>
        </p:nvSpPr>
        <p:spPr>
          <a:xfrm>
            <a:off x="3578783" y="2319211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0" name="Rectangle 639"/>
          <p:cNvSpPr/>
          <p:nvPr/>
        </p:nvSpPr>
        <p:spPr>
          <a:xfrm>
            <a:off x="3385730" y="2013455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1" name="Rectangle 640"/>
          <p:cNvSpPr/>
          <p:nvPr/>
        </p:nvSpPr>
        <p:spPr>
          <a:xfrm>
            <a:off x="2746972" y="2235610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2" name="Rectangle 641"/>
          <p:cNvSpPr/>
          <p:nvPr/>
        </p:nvSpPr>
        <p:spPr>
          <a:xfrm>
            <a:off x="3759787" y="2748353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3" name="Rectangle 642"/>
          <p:cNvSpPr/>
          <p:nvPr/>
        </p:nvSpPr>
        <p:spPr>
          <a:xfrm>
            <a:off x="2982493" y="3678277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4" name="Rectangle 643"/>
          <p:cNvSpPr/>
          <p:nvPr/>
        </p:nvSpPr>
        <p:spPr>
          <a:xfrm>
            <a:off x="1862438" y="3510687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7213600" y="5013438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max{0.33,1}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28</a:t>
            </a:fld>
            <a:endParaRPr lang="en-US"/>
          </a:p>
        </p:txBody>
      </p:sp>
      <p:sp>
        <p:nvSpPr>
          <p:cNvPr id="357" name="Oval 356"/>
          <p:cNvSpPr/>
          <p:nvPr/>
        </p:nvSpPr>
        <p:spPr>
          <a:xfrm>
            <a:off x="6494554" y="3506256"/>
            <a:ext cx="285170" cy="291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94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392" grpId="0"/>
      <p:bldP spid="245" grpId="0"/>
      <p:bldP spid="247" grpId="0"/>
      <p:bldP spid="248" grpId="0"/>
      <p:bldP spid="249" grpId="0"/>
      <p:bldP spid="250" grpId="0"/>
      <p:bldP spid="254" grpId="0" animBg="1"/>
      <p:bldP spid="255" grpId="0" animBg="1"/>
      <p:bldP spid="256" grpId="0" animBg="1"/>
      <p:bldP spid="257" grpId="0" animBg="1"/>
      <p:bldP spid="258" grpId="0" animBg="1"/>
      <p:bldP spid="259" grpId="0"/>
      <p:bldP spid="260" grpId="0" animBg="1"/>
      <p:bldP spid="261" grpId="0"/>
      <p:bldP spid="262" grpId="0"/>
      <p:bldP spid="263" grpId="0" animBg="1"/>
      <p:bldP spid="264" grpId="0" animBg="1"/>
      <p:bldP spid="265" grpId="0"/>
      <p:bldP spid="266" grpId="0"/>
      <p:bldP spid="267" grpId="0" animBg="1"/>
      <p:bldP spid="268" grpId="0" animBg="1"/>
      <p:bldP spid="274" grpId="0"/>
      <p:bldP spid="275" grpId="0" animBg="1"/>
      <p:bldP spid="276" grpId="0"/>
      <p:bldP spid="277" grpId="0" animBg="1"/>
      <p:bldP spid="278" grpId="0"/>
      <p:bldP spid="279" grpId="0"/>
      <p:bldP spid="280" grpId="0" animBg="1"/>
      <p:bldP spid="281" grpId="0" animBg="1"/>
      <p:bldP spid="282" grpId="0"/>
      <p:bldP spid="283" grpId="0"/>
      <p:bldP spid="284" grpId="0" animBg="1"/>
      <p:bldP spid="285" grpId="0" animBg="1"/>
      <p:bldP spid="292" grpId="0"/>
      <p:bldP spid="293" grpId="0"/>
      <p:bldP spid="294" grpId="0" animBg="1"/>
      <p:bldP spid="295" grpId="0" animBg="1"/>
      <p:bldP spid="296" grpId="0"/>
      <p:bldP spid="297" grpId="0"/>
      <p:bldP spid="298" grpId="0" animBg="1"/>
      <p:bldP spid="299" grpId="0" animBg="1"/>
      <p:bldP spid="304" grpId="0"/>
      <p:bldP spid="319" grpId="0"/>
      <p:bldP spid="320" grpId="0" animBg="1"/>
      <p:bldP spid="321" grpId="0" animBg="1"/>
      <p:bldP spid="322" grpId="0"/>
      <p:bldP spid="323" grpId="0"/>
      <p:bldP spid="324" grpId="0" animBg="1"/>
      <p:bldP spid="325" grpId="0" animBg="1"/>
      <p:bldP spid="330" grpId="0" animBg="1"/>
      <p:bldP spid="332" grpId="0"/>
      <p:bldP spid="336" grpId="0"/>
      <p:bldP spid="337" grpId="0" animBg="1"/>
      <p:bldP spid="510" grpId="0"/>
      <p:bldP spid="511" grpId="0"/>
      <p:bldP spid="512" grpId="0"/>
      <p:bldP spid="513" grpId="0"/>
      <p:bldP spid="514" grpId="0"/>
      <p:bldP spid="544" grpId="0" animBg="1"/>
      <p:bldP spid="545" grpId="0" animBg="1"/>
      <p:bldP spid="546" grpId="0" animBg="1"/>
      <p:bldP spid="548" grpId="0" animBg="1"/>
      <p:bldP spid="549" grpId="0"/>
      <p:bldP spid="358" grpId="1"/>
      <p:bldP spid="3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7315" y="-28633"/>
            <a:ext cx="9046685" cy="55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 err="1">
                <a:latin typeface="Arial" charset="0"/>
                <a:ea typeface="Arial" charset="0"/>
                <a:cs typeface="Arial" charset="0"/>
              </a:rPr>
              <a:t>ASP_</a:t>
            </a:r>
            <a:r>
              <a:rPr lang="en-US" sz="2000" b="1" dirty="0" err="1">
                <a:latin typeface="Arial" charset="0"/>
                <a:ea typeface="Arial" charset="0"/>
                <a:cs typeface="Arial" charset="0"/>
              </a:rPr>
              <a:t>FMGT_Mono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vs. ASP_FMGT: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Example (2)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5855613" y="43532"/>
            <a:ext cx="3151806" cy="3075679"/>
            <a:chOff x="5993555" y="1769830"/>
            <a:chExt cx="3211777" cy="3079043"/>
          </a:xfrm>
        </p:grpSpPr>
        <p:grpSp>
          <p:nvGrpSpPr>
            <p:cNvPr id="150" name="Group 149"/>
            <p:cNvGrpSpPr/>
            <p:nvPr/>
          </p:nvGrpSpPr>
          <p:grpSpPr>
            <a:xfrm>
              <a:off x="6038109" y="1769830"/>
              <a:ext cx="3167223" cy="3079043"/>
              <a:chOff x="6736818" y="1065612"/>
              <a:chExt cx="5455182" cy="4887297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>
                <a:off x="7183922" y="5453663"/>
                <a:ext cx="50080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lg" len="lg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7177658" y="1065612"/>
                <a:ext cx="19467" cy="4388051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TextBox 155"/>
              <p:cNvSpPr txBox="1"/>
              <p:nvPr/>
            </p:nvSpPr>
            <p:spPr>
              <a:xfrm>
                <a:off x="7758172" y="5486959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8661555" y="5486957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9564939" y="5475929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10468322" y="546490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1379797" y="546490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6789153" y="4586244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6755317" y="3642146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6755754" y="2633450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6736818" y="1734435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659630" y="452760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70599" y="453107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9507592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7637965" y="2608376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8570599" y="2611843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7618220" y="1699278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8555692" y="17027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0438399" y="1686782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1349367" y="1690249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0438399" y="3598077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11349367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1361254" y="447425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695868" y="4500251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8587931" y="4486179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7682813" y="2581941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7677189" y="1660345"/>
                <a:ext cx="47704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8621953" y="1670679"/>
                <a:ext cx="46036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8627685" y="2594980"/>
                <a:ext cx="512787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G</a:t>
                </a: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9566702" y="3584185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0461850" y="3570883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11447863" y="3581927"/>
                <a:ext cx="3602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11439984" y="444781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J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10511341" y="1659589"/>
                <a:ext cx="46036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L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11387757" y="2577590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Arial" charset="0"/>
                    <a:ea typeface="Arial" charset="0"/>
                    <a:cs typeface="Arial" charset="0"/>
                  </a:rPr>
                  <a:t>K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11361254" y="2608720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1351370" y="1673923"/>
                <a:ext cx="529469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M</a:t>
                </a:r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 flipV="1">
                <a:off x="8108095" y="4760447"/>
                <a:ext cx="462504" cy="760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8061444" y="3830920"/>
                <a:ext cx="1446148" cy="78603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V="1">
                <a:off x="8953388" y="4006404"/>
                <a:ext cx="619880" cy="5918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8086430" y="2837752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8079285" y="1926236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8779925" y="216149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7856941" y="215530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>
                <a:off x="11571702" y="2149000"/>
                <a:ext cx="1898" cy="4844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96" idx="4"/>
              </p:cNvCxnSpPr>
              <p:nvPr/>
            </p:nvCxnSpPr>
            <p:spPr>
              <a:xfrm flipH="1">
                <a:off x="11571193" y="3067471"/>
                <a:ext cx="14296" cy="52845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11573600" y="4060295"/>
                <a:ext cx="9758" cy="43995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V="1">
                <a:off x="10902999" y="3830920"/>
                <a:ext cx="446368" cy="233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9955071" y="3813927"/>
                <a:ext cx="483328" cy="1352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10662632" y="2145533"/>
                <a:ext cx="984" cy="1451853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8938142" y="3018211"/>
                <a:ext cx="635126" cy="65051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8971592" y="2082768"/>
                <a:ext cx="691612" cy="153914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10894780" y="1920671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8993179" y="1916158"/>
                <a:ext cx="1445220" cy="1007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10821188" y="2078350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10790121" y="4006404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Rectangle 209"/>
              <p:cNvSpPr/>
              <p:nvPr/>
            </p:nvSpPr>
            <p:spPr>
              <a:xfrm>
                <a:off x="7513830" y="1565183"/>
                <a:ext cx="2451164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0195281" y="1545837"/>
                <a:ext cx="1722935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0243005" y="3467847"/>
                <a:ext cx="1722935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7559843" y="3436544"/>
                <a:ext cx="2444464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9552188" y="2640229"/>
                <a:ext cx="42700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70C0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10163017" y="2619659"/>
                <a:ext cx="42700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70C0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9481443" y="4403998"/>
                <a:ext cx="547088" cy="46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70C0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221910" y="4743993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0032159" y="3825061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1561785" y="4148990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1004342" y="1671385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sp>
          <p:nvSpPr>
            <p:cNvPr id="151" name="TextBox 150"/>
            <p:cNvSpPr txBox="1"/>
            <p:nvPr/>
          </p:nvSpPr>
          <p:spPr>
            <a:xfrm>
              <a:off x="8925402" y="4548371"/>
              <a:ext cx="276968" cy="29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Arial" charset="0"/>
                  <a:ea typeface="Arial" charset="0"/>
                  <a:cs typeface="Arial" charset="0"/>
                </a:rPr>
                <a:t>X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993555" y="1781737"/>
              <a:ext cx="276968" cy="29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Y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054109" y="3873446"/>
              <a:ext cx="247915" cy="29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rPr>
                <a:t>x</a:t>
              </a:r>
              <a:endParaRPr lang="en-US" sz="16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7107927" y="474846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6" name="Straight Connector 305"/>
          <p:cNvCxnSpPr/>
          <p:nvPr/>
        </p:nvCxnSpPr>
        <p:spPr>
          <a:xfrm flipH="1" flipV="1">
            <a:off x="7342851" y="4971887"/>
            <a:ext cx="872849" cy="29008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TextBox 306"/>
          <p:cNvSpPr txBox="1"/>
          <p:nvPr/>
        </p:nvSpPr>
        <p:spPr>
          <a:xfrm>
            <a:off x="8175479" y="520492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K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7605478" y="5230914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M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6767740" y="520492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5992177" y="5207687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F</a:t>
            </a:r>
          </a:p>
        </p:txBody>
      </p:sp>
      <p:cxnSp>
        <p:nvCxnSpPr>
          <p:cNvPr id="311" name="Straight Connector 310"/>
          <p:cNvCxnSpPr/>
          <p:nvPr/>
        </p:nvCxnSpPr>
        <p:spPr>
          <a:xfrm flipH="1" flipV="1">
            <a:off x="7320778" y="5002121"/>
            <a:ext cx="325519" cy="26008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314" idx="7"/>
          </p:cNvCxnSpPr>
          <p:nvPr/>
        </p:nvCxnSpPr>
        <p:spPr>
          <a:xfrm flipV="1">
            <a:off x="6241382" y="4981068"/>
            <a:ext cx="869874" cy="24853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V="1">
            <a:off x="6910508" y="5002121"/>
            <a:ext cx="200102" cy="20280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4" name="Oval 313"/>
          <p:cNvSpPr/>
          <p:nvPr/>
        </p:nvSpPr>
        <p:spPr>
          <a:xfrm>
            <a:off x="5987688" y="5184690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5" name="Oval 314"/>
          <p:cNvSpPr/>
          <p:nvPr/>
        </p:nvSpPr>
        <p:spPr>
          <a:xfrm>
            <a:off x="6753382" y="5207293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6" name="Oval 315"/>
          <p:cNvSpPr/>
          <p:nvPr/>
        </p:nvSpPr>
        <p:spPr>
          <a:xfrm>
            <a:off x="7067083" y="4740344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7" name="Oval 316"/>
          <p:cNvSpPr/>
          <p:nvPr/>
        </p:nvSpPr>
        <p:spPr>
          <a:xfrm>
            <a:off x="7602770" y="5217292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8" name="Oval 317"/>
          <p:cNvSpPr/>
          <p:nvPr/>
        </p:nvSpPr>
        <p:spPr>
          <a:xfrm>
            <a:off x="8172174" y="5217059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4" name="TextBox 333"/>
          <p:cNvSpPr txBox="1"/>
          <p:nvPr/>
        </p:nvSpPr>
        <p:spPr>
          <a:xfrm>
            <a:off x="7682420" y="569751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K</a:t>
            </a:r>
          </a:p>
        </p:txBody>
      </p:sp>
      <p:sp>
        <p:nvSpPr>
          <p:cNvPr id="335" name="Oval 334"/>
          <p:cNvSpPr/>
          <p:nvPr/>
        </p:nvSpPr>
        <p:spPr>
          <a:xfrm>
            <a:off x="7679115" y="5709651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51" name="Straight Connector 350"/>
          <p:cNvCxnSpPr/>
          <p:nvPr/>
        </p:nvCxnSpPr>
        <p:spPr>
          <a:xfrm flipH="1" flipV="1">
            <a:off x="7751381" y="5511946"/>
            <a:ext cx="73806" cy="18557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2" name="TextBox 391"/>
          <p:cNvSpPr txBox="1"/>
          <p:nvPr/>
        </p:nvSpPr>
        <p:spPr>
          <a:xfrm>
            <a:off x="4697447" y="3679518"/>
            <a:ext cx="45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In contrast, the number of simple paths enumerated by </a:t>
            </a:r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is still small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due to the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tighter upper-bound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2" name="TextBox 561"/>
          <p:cNvSpPr txBox="1"/>
          <p:nvPr/>
        </p:nvSpPr>
        <p:spPr>
          <a:xfrm>
            <a:off x="-64790" y="520237"/>
            <a:ext cx="5650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FMG-tree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with root = FMG-node </a:t>
            </a:r>
            <a:r>
              <a:rPr lang="en-US" sz="1600" b="1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3" name="TextBox 562"/>
          <p:cNvSpPr txBox="1"/>
          <p:nvPr/>
        </p:nvSpPr>
        <p:spPr>
          <a:xfrm>
            <a:off x="-25496" y="4901798"/>
            <a:ext cx="5183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Given density threshold =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does not prune anything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434787" y="2196085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199903" y="3055085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1236209" y="2167453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2260408" y="1682493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2941014" y="1210998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3786985" y="1405731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4587680" y="1903813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3578783" y="2319211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3385730" y="2013455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2746972" y="2235610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3759787" y="2748353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2982493" y="3678277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1862438" y="3510687"/>
            <a:ext cx="299097" cy="2296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29</a:t>
            </a:fld>
            <a:endParaRPr lang="en-US"/>
          </a:p>
        </p:txBody>
      </p:sp>
      <p:grpSp>
        <p:nvGrpSpPr>
          <p:cNvPr id="248" name="Group 247"/>
          <p:cNvGrpSpPr/>
          <p:nvPr/>
        </p:nvGrpSpPr>
        <p:grpSpPr>
          <a:xfrm>
            <a:off x="388092" y="899450"/>
            <a:ext cx="4483236" cy="3801993"/>
            <a:chOff x="443350" y="1203164"/>
            <a:chExt cx="5472541" cy="4668842"/>
          </a:xfrm>
        </p:grpSpPr>
        <p:grpSp>
          <p:nvGrpSpPr>
            <p:cNvPr id="249" name="Group 248"/>
            <p:cNvGrpSpPr/>
            <p:nvPr/>
          </p:nvGrpSpPr>
          <p:grpSpPr>
            <a:xfrm>
              <a:off x="443350" y="1318318"/>
              <a:ext cx="5472541" cy="4553688"/>
              <a:chOff x="80471" y="1649154"/>
              <a:chExt cx="5742126" cy="4549601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93274" y="1709527"/>
                <a:ext cx="5656414" cy="4489228"/>
                <a:chOff x="93274" y="1709527"/>
                <a:chExt cx="5656414" cy="4489228"/>
              </a:xfrm>
            </p:grpSpPr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525972" y="2000818"/>
                  <a:ext cx="681430" cy="401101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 flipV="1">
                  <a:off x="939420" y="2697944"/>
                  <a:ext cx="256770" cy="438785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 flipV="1">
                  <a:off x="563055" y="3502358"/>
                  <a:ext cx="211378" cy="63165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 flipH="1" flipV="1">
                  <a:off x="967924" y="3489863"/>
                  <a:ext cx="163088" cy="658669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 flipV="1">
                  <a:off x="336911" y="4525930"/>
                  <a:ext cx="91853" cy="65691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TextBox 282"/>
                <p:cNvSpPr txBox="1"/>
                <p:nvPr/>
              </p:nvSpPr>
              <p:spPr>
                <a:xfrm>
                  <a:off x="2235418" y="1709527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>
                <a:xfrm flipH="1" flipV="1">
                  <a:off x="1452929" y="2670711"/>
                  <a:ext cx="163088" cy="658669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 flipH="1" flipV="1">
                  <a:off x="1712200" y="3704852"/>
                  <a:ext cx="102366" cy="585741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 flipV="1">
                  <a:off x="1483176" y="4702073"/>
                  <a:ext cx="251837" cy="473588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 flipV="1">
                  <a:off x="2306316" y="2113423"/>
                  <a:ext cx="81094" cy="565686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 flipH="1" flipV="1">
                  <a:off x="2281654" y="3093193"/>
                  <a:ext cx="49865" cy="587119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 flipV="1">
                  <a:off x="2465802" y="3005849"/>
                  <a:ext cx="402953" cy="380903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H="1" flipV="1">
                  <a:off x="2965435" y="3752072"/>
                  <a:ext cx="4062" cy="61144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flipH="1" flipV="1">
                  <a:off x="3176926" y="3691457"/>
                  <a:ext cx="398688" cy="419934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 flipV="1">
                  <a:off x="2565066" y="1973988"/>
                  <a:ext cx="489710" cy="32674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 flipH="1" flipV="1">
                  <a:off x="3413164" y="2441221"/>
                  <a:ext cx="593814" cy="151938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 flipH="1" flipV="1">
                  <a:off x="4428859" y="2672456"/>
                  <a:ext cx="580839" cy="244880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 flipV="1">
                  <a:off x="5294190" y="3196300"/>
                  <a:ext cx="260239" cy="404960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 flipH="1" flipV="1">
                  <a:off x="4328442" y="2796098"/>
                  <a:ext cx="283183" cy="375144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 flipH="1" flipV="1">
                  <a:off x="4836786" y="3532385"/>
                  <a:ext cx="171211" cy="452206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 flipV="1">
                  <a:off x="3313713" y="2605792"/>
                  <a:ext cx="313185" cy="430866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 flipH="1" flipV="1">
                  <a:off x="3889564" y="3380874"/>
                  <a:ext cx="297263" cy="621167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flipV="1">
                  <a:off x="4057078" y="4406518"/>
                  <a:ext cx="144226" cy="524255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V="1">
                  <a:off x="3681195" y="5246824"/>
                  <a:ext cx="144226" cy="524255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/>
              </p:nvCxnSpPr>
              <p:spPr>
                <a:xfrm flipH="1" flipV="1">
                  <a:off x="4443982" y="4339931"/>
                  <a:ext cx="247324" cy="473218"/>
                </a:xfrm>
                <a:prstGeom prst="line">
                  <a:avLst/>
                </a:prstGeom>
                <a:ln w="25400">
                  <a:solidFill>
                    <a:srgbClr val="C00000"/>
                  </a:solidFill>
                  <a:headEnd type="none" w="lg" len="lg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TextBox 302"/>
                <p:cNvSpPr txBox="1"/>
                <p:nvPr/>
              </p:nvSpPr>
              <p:spPr>
                <a:xfrm>
                  <a:off x="1195918" y="2334190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04" name="TextBox 303"/>
                <p:cNvSpPr txBox="1"/>
                <p:nvPr/>
              </p:nvSpPr>
              <p:spPr>
                <a:xfrm>
                  <a:off x="672249" y="3122566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19" name="TextBox 318"/>
                <p:cNvSpPr txBox="1"/>
                <p:nvPr/>
              </p:nvSpPr>
              <p:spPr>
                <a:xfrm>
                  <a:off x="345859" y="4122917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149122" y="5182843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1" name="TextBox 320"/>
                <p:cNvSpPr txBox="1"/>
                <p:nvPr/>
              </p:nvSpPr>
              <p:spPr>
                <a:xfrm>
                  <a:off x="1044140" y="4155345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2" name="TextBox 321"/>
                <p:cNvSpPr txBox="1"/>
                <p:nvPr/>
              </p:nvSpPr>
              <p:spPr>
                <a:xfrm>
                  <a:off x="1499811" y="3315116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3" name="TextBox 322"/>
                <p:cNvSpPr txBox="1"/>
                <p:nvPr/>
              </p:nvSpPr>
              <p:spPr>
                <a:xfrm>
                  <a:off x="1689356" y="4317130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1337313" y="5217185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5" name="TextBox 324"/>
                <p:cNvSpPr txBox="1"/>
                <p:nvPr/>
              </p:nvSpPr>
              <p:spPr>
                <a:xfrm>
                  <a:off x="2147010" y="2706884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6" name="TextBox 325"/>
                <p:cNvSpPr txBox="1"/>
                <p:nvPr/>
              </p:nvSpPr>
              <p:spPr>
                <a:xfrm>
                  <a:off x="2256384" y="3704850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7" name="TextBox 326"/>
                <p:cNvSpPr txBox="1"/>
                <p:nvPr/>
              </p:nvSpPr>
              <p:spPr>
                <a:xfrm>
                  <a:off x="2845832" y="3393580"/>
                  <a:ext cx="403983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8" name="TextBox 327"/>
                <p:cNvSpPr txBox="1"/>
                <p:nvPr/>
              </p:nvSpPr>
              <p:spPr>
                <a:xfrm>
                  <a:off x="2781106" y="4363519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9" name="TextBox 328"/>
                <p:cNvSpPr txBox="1"/>
                <p:nvPr/>
              </p:nvSpPr>
              <p:spPr>
                <a:xfrm>
                  <a:off x="3462709" y="4146458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0" name="TextBox 329"/>
                <p:cNvSpPr txBox="1"/>
                <p:nvPr/>
              </p:nvSpPr>
              <p:spPr>
                <a:xfrm>
                  <a:off x="3094741" y="2262689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x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1" name="TextBox 330"/>
                <p:cNvSpPr txBox="1"/>
                <p:nvPr/>
              </p:nvSpPr>
              <p:spPr>
                <a:xfrm>
                  <a:off x="3627241" y="2983251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4071856" y="2440010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3" name="TextBox 332"/>
                <p:cNvSpPr txBox="1"/>
                <p:nvPr/>
              </p:nvSpPr>
              <p:spPr>
                <a:xfrm>
                  <a:off x="5045633" y="2826572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6" name="TextBox 335"/>
                <p:cNvSpPr txBox="1"/>
                <p:nvPr/>
              </p:nvSpPr>
              <p:spPr>
                <a:xfrm>
                  <a:off x="5422042" y="3601260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7" name="TextBox 336"/>
                <p:cNvSpPr txBox="1"/>
                <p:nvPr/>
              </p:nvSpPr>
              <p:spPr>
                <a:xfrm>
                  <a:off x="4589054" y="3163126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8" name="TextBox 337"/>
                <p:cNvSpPr txBox="1"/>
                <p:nvPr/>
              </p:nvSpPr>
              <p:spPr>
                <a:xfrm>
                  <a:off x="4922870" y="3993778"/>
                  <a:ext cx="318662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y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4688493" y="4765996"/>
                  <a:ext cx="425407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813674" y="4897590"/>
                  <a:ext cx="337407" cy="415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w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1" name="TextBox 340"/>
                <p:cNvSpPr txBox="1"/>
                <p:nvPr/>
              </p:nvSpPr>
              <p:spPr>
                <a:xfrm>
                  <a:off x="3483933" y="5783384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2" name="TextBox 341"/>
                <p:cNvSpPr txBox="1"/>
                <p:nvPr/>
              </p:nvSpPr>
              <p:spPr>
                <a:xfrm>
                  <a:off x="4145385" y="4034759"/>
                  <a:ext cx="367920" cy="4153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  <a:latin typeface="Arial" charset="0"/>
                      <a:ea typeface="Arial" charset="0"/>
                      <a:cs typeface="Arial" charset="0"/>
                    </a:rPr>
                    <a:t>z</a:t>
                  </a:r>
                  <a:endParaRPr lang="en-US" sz="1600" dirty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3" name="TextBox 342"/>
                <p:cNvSpPr txBox="1"/>
                <p:nvPr/>
              </p:nvSpPr>
              <p:spPr>
                <a:xfrm>
                  <a:off x="1939906" y="176222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1408307" y="2066962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913529" y="256297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443521" y="339358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7" name="TextBox 346"/>
                <p:cNvSpPr txBox="1"/>
                <p:nvPr/>
              </p:nvSpPr>
              <p:spPr>
                <a:xfrm>
                  <a:off x="666524" y="281033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1530532" y="303438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9" name="TextBox 348"/>
                <p:cNvSpPr txBox="1"/>
                <p:nvPr/>
              </p:nvSpPr>
              <p:spPr>
                <a:xfrm>
                  <a:off x="277871" y="379313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0" name="TextBox 349"/>
                <p:cNvSpPr txBox="1"/>
                <p:nvPr/>
              </p:nvSpPr>
              <p:spPr>
                <a:xfrm>
                  <a:off x="179079" y="439915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93274" y="486763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353" name="TextBox 352"/>
                <p:cNvSpPr txBox="1"/>
                <p:nvPr/>
              </p:nvSpPr>
              <p:spPr>
                <a:xfrm>
                  <a:off x="1425341" y="254312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4" name="TextBox 353"/>
                <p:cNvSpPr txBox="1"/>
                <p:nvPr/>
              </p:nvSpPr>
              <p:spPr>
                <a:xfrm>
                  <a:off x="2730456" y="306813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5" name="TextBox 354"/>
                <p:cNvSpPr txBox="1"/>
                <p:nvPr/>
              </p:nvSpPr>
              <p:spPr>
                <a:xfrm>
                  <a:off x="1662557" y="364411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6" name="TextBox 355"/>
                <p:cNvSpPr txBox="1"/>
                <p:nvPr/>
              </p:nvSpPr>
              <p:spPr>
                <a:xfrm>
                  <a:off x="1744552" y="403078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7" name="TextBox 356"/>
                <p:cNvSpPr txBox="1"/>
                <p:nvPr/>
              </p:nvSpPr>
              <p:spPr>
                <a:xfrm>
                  <a:off x="1655461" y="464584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58" name="TextBox 357"/>
                <p:cNvSpPr txBox="1"/>
                <p:nvPr/>
              </p:nvSpPr>
              <p:spPr>
                <a:xfrm>
                  <a:off x="1489815" y="492863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359" name="TextBox 358"/>
                <p:cNvSpPr txBox="1"/>
                <p:nvPr/>
              </p:nvSpPr>
              <p:spPr>
                <a:xfrm>
                  <a:off x="2134993" y="203398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0" name="TextBox 359"/>
                <p:cNvSpPr txBox="1"/>
                <p:nvPr/>
              </p:nvSpPr>
              <p:spPr>
                <a:xfrm>
                  <a:off x="2042867" y="239442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1" name="TextBox 360"/>
                <p:cNvSpPr txBox="1"/>
                <p:nvPr/>
              </p:nvSpPr>
              <p:spPr>
                <a:xfrm>
                  <a:off x="2427000" y="2765079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2" name="TextBox 361"/>
                <p:cNvSpPr txBox="1"/>
                <p:nvPr/>
              </p:nvSpPr>
              <p:spPr>
                <a:xfrm>
                  <a:off x="2081125" y="301277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2087876" y="342027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>
                <a:xfrm>
                  <a:off x="934127" y="336629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2690509" y="367988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>
                <a:xfrm>
                  <a:off x="3154596" y="3491173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7" name="TextBox 366"/>
                <p:cNvSpPr txBox="1"/>
                <p:nvPr/>
              </p:nvSpPr>
              <p:spPr>
                <a:xfrm>
                  <a:off x="3446243" y="382317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2733989" y="406796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2577458" y="174495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charset="0"/>
                      <a:ea typeface="Arial" charset="0"/>
                      <a:cs typeface="Arial" charset="0"/>
                    </a:rPr>
                    <a:t>K</a:t>
                  </a:r>
                </a:p>
              </p:txBody>
            </p:sp>
            <p:sp>
              <p:nvSpPr>
                <p:cNvPr id="370" name="TextBox 369"/>
                <p:cNvSpPr txBox="1"/>
                <p:nvPr/>
              </p:nvSpPr>
              <p:spPr>
                <a:xfrm>
                  <a:off x="2920972" y="1933221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I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3361628" y="216213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2" name="TextBox 371"/>
                <p:cNvSpPr txBox="1"/>
                <p:nvPr/>
              </p:nvSpPr>
              <p:spPr>
                <a:xfrm>
                  <a:off x="3096243" y="258585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H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3802366" y="227391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4" name="TextBox 373"/>
                <p:cNvSpPr txBox="1"/>
                <p:nvPr/>
              </p:nvSpPr>
              <p:spPr>
                <a:xfrm>
                  <a:off x="4384238" y="241295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5" name="TextBox 374"/>
                <p:cNvSpPr txBox="1"/>
                <p:nvPr/>
              </p:nvSpPr>
              <p:spPr>
                <a:xfrm>
                  <a:off x="4820933" y="258952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6" name="TextBox 375"/>
                <p:cNvSpPr txBox="1"/>
                <p:nvPr/>
              </p:nvSpPr>
              <p:spPr>
                <a:xfrm>
                  <a:off x="5317714" y="306022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7" name="TextBox 376"/>
                <p:cNvSpPr txBox="1"/>
                <p:nvPr/>
              </p:nvSpPr>
              <p:spPr>
                <a:xfrm>
                  <a:off x="3334367" y="282104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8" name="TextBox 377"/>
                <p:cNvSpPr txBox="1"/>
                <p:nvPr/>
              </p:nvSpPr>
              <p:spPr>
                <a:xfrm>
                  <a:off x="4161535" y="2789379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9" name="TextBox 378"/>
                <p:cNvSpPr txBox="1"/>
                <p:nvPr/>
              </p:nvSpPr>
              <p:spPr>
                <a:xfrm>
                  <a:off x="4814420" y="341745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0" name="TextBox 379"/>
                <p:cNvSpPr txBox="1"/>
                <p:nvPr/>
              </p:nvSpPr>
              <p:spPr>
                <a:xfrm>
                  <a:off x="4313374" y="300792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1" name="TextBox 380"/>
                <p:cNvSpPr txBox="1"/>
                <p:nvPr/>
              </p:nvSpPr>
              <p:spPr>
                <a:xfrm>
                  <a:off x="4929158" y="370260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2" name="TextBox 381"/>
                <p:cNvSpPr txBox="1"/>
                <p:nvPr/>
              </p:nvSpPr>
              <p:spPr>
                <a:xfrm>
                  <a:off x="5462596" y="3266497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3" name="TextBox 382"/>
                <p:cNvSpPr txBox="1"/>
                <p:nvPr/>
              </p:nvSpPr>
              <p:spPr>
                <a:xfrm>
                  <a:off x="3697056" y="3358011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>
                      <a:latin typeface="Arial" charset="0"/>
                      <a:ea typeface="Arial" charset="0"/>
                      <a:cs typeface="Arial" charset="0"/>
                    </a:rPr>
                    <a:t>L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4" name="TextBox 383"/>
                <p:cNvSpPr txBox="1"/>
                <p:nvPr/>
              </p:nvSpPr>
              <p:spPr>
                <a:xfrm>
                  <a:off x="4069282" y="363739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>
                  <a:off x="3424358" y="5485296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>
                  <a:off x="3913486" y="4307098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F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>
                  <a:off x="3810711" y="461047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>
                  <a:off x="3751103" y="5257170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>
                  <a:off x="4399563" y="4196452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>
                  <a:off x="4558706" y="4449515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C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91" name="TextBox 390"/>
                <p:cNvSpPr txBox="1"/>
                <p:nvPr/>
              </p:nvSpPr>
              <p:spPr>
                <a:xfrm>
                  <a:off x="1020960" y="3833024"/>
                  <a:ext cx="2870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" charset="0"/>
                      <a:ea typeface="Arial" charset="0"/>
                      <a:cs typeface="Arial" charset="0"/>
                    </a:rPr>
                    <a:t>G</a:t>
                  </a:r>
                  <a:endParaRPr lang="en-US" sz="16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253" name="Hexagon 252"/>
              <p:cNvSpPr/>
              <p:nvPr/>
            </p:nvSpPr>
            <p:spPr>
              <a:xfrm>
                <a:off x="2165044" y="1649154"/>
                <a:ext cx="457200" cy="457200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4" name="Hexagon 253"/>
              <p:cNvSpPr/>
              <p:nvPr/>
            </p:nvSpPr>
            <p:spPr>
              <a:xfrm>
                <a:off x="1092531" y="2266746"/>
                <a:ext cx="457200" cy="457200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5" name="Hexagon 254"/>
              <p:cNvSpPr/>
              <p:nvPr/>
            </p:nvSpPr>
            <p:spPr>
              <a:xfrm>
                <a:off x="597133" y="3118913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6" name="Hexagon 255"/>
              <p:cNvSpPr/>
              <p:nvPr/>
            </p:nvSpPr>
            <p:spPr>
              <a:xfrm>
                <a:off x="268774" y="4122408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7" name="Hexagon 256"/>
              <p:cNvSpPr/>
              <p:nvPr/>
            </p:nvSpPr>
            <p:spPr>
              <a:xfrm>
                <a:off x="80471" y="5174527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8" name="Hexagon 257"/>
              <p:cNvSpPr/>
              <p:nvPr/>
            </p:nvSpPr>
            <p:spPr>
              <a:xfrm>
                <a:off x="1441740" y="332764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9" name="Hexagon 258"/>
              <p:cNvSpPr/>
              <p:nvPr/>
            </p:nvSpPr>
            <p:spPr>
              <a:xfrm>
                <a:off x="1594140" y="4301454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0" name="Hexagon 259"/>
              <p:cNvSpPr/>
              <p:nvPr/>
            </p:nvSpPr>
            <p:spPr>
              <a:xfrm>
                <a:off x="961292" y="4149056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1" name="Hexagon 260"/>
              <p:cNvSpPr/>
              <p:nvPr/>
            </p:nvSpPr>
            <p:spPr>
              <a:xfrm>
                <a:off x="1240262" y="5156449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2" name="Hexagon 261"/>
              <p:cNvSpPr/>
              <p:nvPr/>
            </p:nvSpPr>
            <p:spPr>
              <a:xfrm>
                <a:off x="2136581" y="3697026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3" name="Hexagon 262"/>
              <p:cNvSpPr/>
              <p:nvPr/>
            </p:nvSpPr>
            <p:spPr>
              <a:xfrm>
                <a:off x="2707435" y="4360870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4" name="Hexagon 263"/>
              <p:cNvSpPr/>
              <p:nvPr/>
            </p:nvSpPr>
            <p:spPr>
              <a:xfrm>
                <a:off x="3355782" y="412581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5" name="Hexagon 264"/>
              <p:cNvSpPr/>
              <p:nvPr/>
            </p:nvSpPr>
            <p:spPr>
              <a:xfrm>
                <a:off x="2772012" y="337156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6" name="Hexagon 265"/>
              <p:cNvSpPr/>
              <p:nvPr/>
            </p:nvSpPr>
            <p:spPr>
              <a:xfrm>
                <a:off x="2053476" y="2685219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7" name="Hexagon 266"/>
              <p:cNvSpPr/>
              <p:nvPr/>
            </p:nvSpPr>
            <p:spPr>
              <a:xfrm>
                <a:off x="3391946" y="5773798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8" name="Hexagon 267"/>
              <p:cNvSpPr/>
              <p:nvPr/>
            </p:nvSpPr>
            <p:spPr>
              <a:xfrm>
                <a:off x="3761321" y="4918807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9" name="Hexagon 268"/>
              <p:cNvSpPr/>
              <p:nvPr/>
            </p:nvSpPr>
            <p:spPr>
              <a:xfrm>
                <a:off x="4626645" y="4730246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0" name="Hexagon 269"/>
              <p:cNvSpPr/>
              <p:nvPr/>
            </p:nvSpPr>
            <p:spPr>
              <a:xfrm>
                <a:off x="4066120" y="3983743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1" name="Hexagon 270"/>
              <p:cNvSpPr/>
              <p:nvPr/>
            </p:nvSpPr>
            <p:spPr>
              <a:xfrm>
                <a:off x="4841038" y="3983743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2" name="Hexagon 271"/>
              <p:cNvSpPr/>
              <p:nvPr/>
            </p:nvSpPr>
            <p:spPr>
              <a:xfrm>
                <a:off x="4528488" y="3113255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3" name="Hexagon 272"/>
              <p:cNvSpPr/>
              <p:nvPr/>
            </p:nvSpPr>
            <p:spPr>
              <a:xfrm>
                <a:off x="5365397" y="3593704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4" name="Hexagon 273"/>
              <p:cNvSpPr/>
              <p:nvPr/>
            </p:nvSpPr>
            <p:spPr>
              <a:xfrm>
                <a:off x="4975355" y="2800705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5" name="Hexagon 274"/>
              <p:cNvSpPr/>
              <p:nvPr/>
            </p:nvSpPr>
            <p:spPr>
              <a:xfrm>
                <a:off x="4011876" y="2395169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6" name="Hexagon 275"/>
              <p:cNvSpPr/>
              <p:nvPr/>
            </p:nvSpPr>
            <p:spPr>
              <a:xfrm>
                <a:off x="3559839" y="2981522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7" name="Hexagon 276"/>
              <p:cNvSpPr/>
              <p:nvPr/>
            </p:nvSpPr>
            <p:spPr>
              <a:xfrm>
                <a:off x="2983818" y="2219521"/>
                <a:ext cx="457200" cy="399591"/>
              </a:xfrm>
              <a:prstGeom prst="hexagon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0" name="Rectangle 249"/>
            <p:cNvSpPr/>
            <p:nvPr/>
          </p:nvSpPr>
          <p:spPr>
            <a:xfrm>
              <a:off x="1025323" y="1909684"/>
              <a:ext cx="365098" cy="2820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948177" y="1203164"/>
              <a:ext cx="411688" cy="2870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5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72"/>
            <a:ext cx="6172200" cy="579995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/>
                <a:cs typeface="Arial"/>
              </a:rPr>
              <a:t>Thesis related publications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52623"/>
            <a:ext cx="9144000" cy="6014432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latin typeface="Arial"/>
                <a:cs typeface="Arial"/>
              </a:rPr>
              <a:t>Tang</a:t>
            </a:r>
            <a:r>
              <a:rPr lang="en-US" sz="1800" b="1" dirty="0">
                <a:latin typeface="Arial"/>
                <a:cs typeface="Arial"/>
              </a:rPr>
              <a:t>, X</a:t>
            </a:r>
            <a:r>
              <a:rPr lang="en-US" sz="1800" dirty="0">
                <a:latin typeface="Arial"/>
                <a:cs typeface="Arial"/>
              </a:rPr>
              <a:t>., </a:t>
            </a:r>
            <a:r>
              <a:rPr lang="en-US" sz="1800" dirty="0" smtClean="0">
                <a:latin typeface="Arial"/>
                <a:cs typeface="Arial"/>
              </a:rPr>
              <a:t>Sharma, </a:t>
            </a:r>
            <a:r>
              <a:rPr lang="en-US" sz="1800" dirty="0">
                <a:latin typeface="Arial"/>
                <a:cs typeface="Arial"/>
              </a:rPr>
              <a:t>A</a:t>
            </a:r>
            <a:r>
              <a:rPr lang="en-US" sz="1800" dirty="0" smtClean="0">
                <a:latin typeface="Arial"/>
                <a:cs typeface="Arial"/>
              </a:rPr>
              <a:t>., and </a:t>
            </a:r>
            <a:r>
              <a:rPr lang="en-US" sz="1800" dirty="0" err="1">
                <a:latin typeface="Arial"/>
                <a:cs typeface="Arial"/>
              </a:rPr>
              <a:t>Shekhar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smtClean="0">
                <a:latin typeface="Arial"/>
                <a:cs typeface="Arial"/>
              </a:rPr>
              <a:t>S., 2019. </a:t>
            </a:r>
            <a:r>
              <a:rPr lang="en-US" sz="1800" dirty="0" err="1" smtClean="0">
                <a:latin typeface="Arial"/>
                <a:cs typeface="Arial"/>
              </a:rPr>
              <a:t>Spatio</a:t>
            </a:r>
            <a:r>
              <a:rPr lang="en-US" sz="1800" dirty="0" smtClean="0">
                <a:latin typeface="Arial"/>
                <a:cs typeface="Arial"/>
              </a:rPr>
              <a:t>-temporal </a:t>
            </a:r>
            <a:r>
              <a:rPr lang="en-US" sz="1800" dirty="0">
                <a:latin typeface="Arial"/>
                <a:cs typeface="Arial"/>
              </a:rPr>
              <a:t>Intersection Detection From </a:t>
            </a:r>
            <a:r>
              <a:rPr lang="en-US" sz="1800" dirty="0" smtClean="0">
                <a:latin typeface="Arial"/>
                <a:cs typeface="Arial"/>
              </a:rPr>
              <a:t>Trajectories </a:t>
            </a:r>
            <a:r>
              <a:rPr lang="en-US" sz="1800" dirty="0">
                <a:latin typeface="Arial"/>
                <a:cs typeface="Arial"/>
              </a:rPr>
              <a:t>With Data Gaps: A Summary of </a:t>
            </a:r>
            <a:r>
              <a:rPr lang="en-US" sz="1800" dirty="0" smtClean="0">
                <a:latin typeface="Arial"/>
                <a:cs typeface="Arial"/>
              </a:rPr>
              <a:t>Results (Submitted to 16th International </a:t>
            </a:r>
            <a:r>
              <a:rPr lang="en-US" sz="1800" dirty="0">
                <a:latin typeface="Arial"/>
                <a:cs typeface="Arial"/>
              </a:rPr>
              <a:t>Symposium on Spatial and Temporal </a:t>
            </a:r>
            <a:r>
              <a:rPr lang="en-US" sz="1800" dirty="0" smtClean="0">
                <a:latin typeface="Arial"/>
                <a:cs typeface="Arial"/>
              </a:rPr>
              <a:t>Databases, 2019)</a:t>
            </a:r>
          </a:p>
          <a:p>
            <a:r>
              <a:rPr lang="en-US" sz="1800" b="1" dirty="0" smtClean="0">
                <a:latin typeface="Arial"/>
                <a:cs typeface="Arial"/>
              </a:rPr>
              <a:t>Tang</a:t>
            </a:r>
            <a:r>
              <a:rPr lang="en-US" sz="1800" b="1" dirty="0">
                <a:latin typeface="Arial"/>
                <a:cs typeface="Arial"/>
              </a:rPr>
              <a:t>, X</a:t>
            </a:r>
            <a:r>
              <a:rPr lang="en-US" sz="1800" dirty="0">
                <a:latin typeface="Arial"/>
                <a:cs typeface="Arial"/>
              </a:rPr>
              <a:t>., </a:t>
            </a:r>
            <a:r>
              <a:rPr lang="en-US" sz="1800" dirty="0" err="1">
                <a:latin typeface="Arial"/>
                <a:cs typeface="Arial"/>
              </a:rPr>
              <a:t>Eftelioglu</a:t>
            </a:r>
            <a:r>
              <a:rPr lang="en-US" sz="1800" dirty="0">
                <a:latin typeface="Arial"/>
                <a:cs typeface="Arial"/>
              </a:rPr>
              <a:t>, E., Oliver, D. and </a:t>
            </a:r>
            <a:r>
              <a:rPr lang="en-US" sz="1800" dirty="0" err="1">
                <a:latin typeface="Arial"/>
                <a:cs typeface="Arial"/>
              </a:rPr>
              <a:t>Shekhar</a:t>
            </a:r>
            <a:r>
              <a:rPr lang="en-US" sz="1800" dirty="0">
                <a:latin typeface="Arial"/>
                <a:cs typeface="Arial"/>
              </a:rPr>
              <a:t>, S., 2017. Significant Linear Hotspot Discovery. IEEE Transactions on Big Data, 3(2), pp.140-153</a:t>
            </a:r>
            <a:r>
              <a:rPr lang="en-US" sz="1800" dirty="0" smtClean="0">
                <a:latin typeface="Arial"/>
                <a:cs typeface="Arial"/>
              </a:rPr>
              <a:t>.</a:t>
            </a:r>
          </a:p>
          <a:p>
            <a:r>
              <a:rPr lang="en-US" sz="1800" b="1" dirty="0" smtClean="0">
                <a:latin typeface="Arial"/>
                <a:cs typeface="Arial"/>
              </a:rPr>
              <a:t>Tang</a:t>
            </a:r>
            <a:r>
              <a:rPr lang="en-US" sz="1800" b="1" dirty="0">
                <a:latin typeface="Arial"/>
                <a:cs typeface="Arial"/>
              </a:rPr>
              <a:t>, X</a:t>
            </a:r>
            <a:r>
              <a:rPr lang="en-US" sz="1800" dirty="0">
                <a:latin typeface="Arial"/>
                <a:cs typeface="Arial"/>
              </a:rPr>
              <a:t>., </a:t>
            </a:r>
            <a:r>
              <a:rPr lang="en-US" sz="1800" dirty="0" err="1">
                <a:latin typeface="Arial"/>
                <a:cs typeface="Arial"/>
              </a:rPr>
              <a:t>Eftelioglu</a:t>
            </a:r>
            <a:r>
              <a:rPr lang="en-US" sz="1800" dirty="0">
                <a:latin typeface="Arial"/>
                <a:cs typeface="Arial"/>
              </a:rPr>
              <a:t>, E. and </a:t>
            </a:r>
            <a:r>
              <a:rPr lang="en-US" sz="1800" dirty="0" err="1">
                <a:latin typeface="Arial"/>
                <a:cs typeface="Arial"/>
              </a:rPr>
              <a:t>Shekhar</a:t>
            </a:r>
            <a:r>
              <a:rPr lang="en-US" sz="1800" dirty="0">
                <a:latin typeface="Arial"/>
                <a:cs typeface="Arial"/>
              </a:rPr>
              <a:t>, S., 2017, August. Detecting </a:t>
            </a:r>
            <a:r>
              <a:rPr lang="en-US" sz="1800" dirty="0" err="1">
                <a:latin typeface="Arial"/>
                <a:cs typeface="Arial"/>
              </a:rPr>
              <a:t>Isodistance</a:t>
            </a:r>
            <a:r>
              <a:rPr lang="en-US" sz="1800" dirty="0">
                <a:latin typeface="Arial"/>
                <a:cs typeface="Arial"/>
              </a:rPr>
              <a:t> Hotspots on Spatial Networks: A Summary of Results. In International Symposium on Spatial and Temporal Databases (pp. </a:t>
            </a:r>
            <a:r>
              <a:rPr lang="en-US" sz="1800" dirty="0" smtClean="0">
                <a:latin typeface="Arial"/>
                <a:cs typeface="Arial"/>
              </a:rPr>
              <a:t>281-299), LNCS 10411, Springer</a:t>
            </a:r>
            <a:r>
              <a:rPr lang="en-US" sz="1800" dirty="0">
                <a:latin typeface="Arial"/>
                <a:cs typeface="Arial"/>
              </a:rPr>
              <a:t>, Cham.</a:t>
            </a:r>
          </a:p>
          <a:p>
            <a:r>
              <a:rPr lang="en-US" sz="1800" b="1" dirty="0">
                <a:latin typeface="Arial"/>
                <a:cs typeface="Arial"/>
              </a:rPr>
              <a:t>Tang, X</a:t>
            </a:r>
            <a:r>
              <a:rPr lang="en-US" sz="1800" dirty="0">
                <a:latin typeface="Arial"/>
                <a:cs typeface="Arial"/>
              </a:rPr>
              <a:t>., </a:t>
            </a:r>
            <a:r>
              <a:rPr lang="en-US" sz="1800" dirty="0" err="1">
                <a:latin typeface="Arial"/>
                <a:cs typeface="Arial"/>
              </a:rPr>
              <a:t>Eftelioglu</a:t>
            </a:r>
            <a:r>
              <a:rPr lang="en-US" sz="1800" dirty="0">
                <a:latin typeface="Arial"/>
                <a:cs typeface="Arial"/>
              </a:rPr>
              <a:t>, E. and </a:t>
            </a:r>
            <a:r>
              <a:rPr lang="en-US" sz="1800" dirty="0" err="1">
                <a:latin typeface="Arial"/>
                <a:cs typeface="Arial"/>
              </a:rPr>
              <a:t>Shekhar</a:t>
            </a:r>
            <a:r>
              <a:rPr lang="en-US" sz="1800" dirty="0">
                <a:latin typeface="Arial"/>
                <a:cs typeface="Arial"/>
              </a:rPr>
              <a:t>, S., 2015, November. Elliptical hotspot detection: a summary of results. In Proceedings of the 4th International ACM SIGSPATIAL Workshop on Analytics for Big Geospatial Data (pp. 15-24). ACM.”</a:t>
            </a:r>
          </a:p>
          <a:p>
            <a:r>
              <a:rPr lang="en-US" sz="1800" dirty="0">
                <a:latin typeface="Arial"/>
                <a:cs typeface="Arial"/>
              </a:rPr>
              <a:t>Geographically Robust Hotspot Detection”, </a:t>
            </a:r>
            <a:r>
              <a:rPr lang="en-US" sz="1800" dirty="0" err="1">
                <a:latin typeface="Arial"/>
                <a:cs typeface="Arial"/>
              </a:rPr>
              <a:t>Emre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Eftelioglu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b="1" dirty="0">
                <a:latin typeface="Arial"/>
                <a:cs typeface="Arial"/>
              </a:rPr>
              <a:t>Xun Tang</a:t>
            </a:r>
            <a:r>
              <a:rPr lang="en-US" sz="1800" dirty="0">
                <a:latin typeface="Arial"/>
                <a:cs typeface="Arial"/>
              </a:rPr>
              <a:t>, Shashi </a:t>
            </a:r>
            <a:r>
              <a:rPr lang="en-US" sz="1800" dirty="0" err="1">
                <a:latin typeface="Arial"/>
                <a:cs typeface="Arial"/>
              </a:rPr>
              <a:t>Shekhar</a:t>
            </a:r>
            <a:r>
              <a:rPr lang="en-US" sz="1800" dirty="0">
                <a:latin typeface="Arial"/>
                <a:cs typeface="Arial"/>
              </a:rPr>
              <a:t>, ICDM 2015 workshop on Spatial and Spatiotemporal Data Mining, 2015.</a:t>
            </a:r>
          </a:p>
          <a:p>
            <a:r>
              <a:rPr lang="en-US" sz="1800" dirty="0" err="1">
                <a:latin typeface="Arial"/>
                <a:cs typeface="Arial"/>
              </a:rPr>
              <a:t>Eftelioglu</a:t>
            </a:r>
            <a:r>
              <a:rPr lang="en-US" sz="1800" dirty="0">
                <a:latin typeface="Arial"/>
                <a:cs typeface="Arial"/>
              </a:rPr>
              <a:t>, E., Li, Y., </a:t>
            </a:r>
            <a:r>
              <a:rPr lang="en-US" sz="1800" b="1" dirty="0">
                <a:latin typeface="Arial"/>
                <a:cs typeface="Arial"/>
              </a:rPr>
              <a:t>Tang, X</a:t>
            </a:r>
            <a:r>
              <a:rPr lang="en-US" sz="1800" dirty="0">
                <a:latin typeface="Arial"/>
                <a:cs typeface="Arial"/>
              </a:rPr>
              <a:t>., </a:t>
            </a:r>
            <a:r>
              <a:rPr lang="en-US" sz="1800" dirty="0" err="1">
                <a:latin typeface="Arial"/>
                <a:cs typeface="Arial"/>
              </a:rPr>
              <a:t>Shekhar</a:t>
            </a:r>
            <a:r>
              <a:rPr lang="en-US" sz="1800" dirty="0">
                <a:latin typeface="Arial"/>
                <a:cs typeface="Arial"/>
              </a:rPr>
              <a:t>, S., Kang, J.M. and Farah, C., 2016, September. Mining Network Hotspots with Holes: A Summary of Results. In International Conference on </a:t>
            </a:r>
            <a:r>
              <a:rPr lang="en-US" sz="1800" dirty="0" smtClean="0">
                <a:latin typeface="Arial"/>
                <a:cs typeface="Arial"/>
              </a:rPr>
              <a:t>Geographic Information Science (pp. 51-67), LNCS 9927, Springer.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2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95937"/>
            <a:ext cx="90014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Still expensive even though </a:t>
            </a:r>
            <a:r>
              <a:rPr lang="en-US" sz="1600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further reduces the cost (#p-hard)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How to further scale up the solution?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Observation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Enumerated simple paths are: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back-and-forth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not really meaningful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very similar to each other (e.g., shared large portion)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Methods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marL="257175" lvl="1" indent="-257175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Non-repeated FMG-node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” paths reduction for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prune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phase in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ASP_NR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714375" lvl="2" indent="-257175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Only consider simple paths without repeated FMG-node</a:t>
            </a:r>
          </a:p>
          <a:p>
            <a:pPr marL="257175" lvl="1" indent="-257175">
              <a:buFont typeface="Arial" charset="0"/>
              <a:buChar char="•"/>
            </a:pP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257175" lvl="1" indent="-257175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Highest density paths in FMG-node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” paths reduction for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refine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phase in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ASP_HD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714375" lvl="2" indent="-257175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For simple paths between each pair of boundary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nodes in a FMG-node,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only consider the one with highest density</a:t>
            </a:r>
          </a:p>
          <a:p>
            <a:pPr marL="257175" lvl="1" indent="-257175">
              <a:buFont typeface="Arial" charset="0"/>
              <a:buChar char="•"/>
            </a:pP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257175" lvl="1" indent="-257175"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0"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Results depend on the resolution of partitioning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Equivalent to all simple paths if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every fragment contains only one node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Only one path that has the highest density is considered if there are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only one fragment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/>
                <a:cs typeface="Arial"/>
              </a:rPr>
              <a:t>Path reduction approaches - intuition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7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defTabSz="457200">
              <a:spcBef>
                <a:spcPct val="0"/>
              </a:spcBef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Non-repeated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FMG-node paths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reduction (ASP_NR)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2794" y="1870585"/>
            <a:ext cx="4442685" cy="4018260"/>
            <a:chOff x="80471" y="1649154"/>
            <a:chExt cx="5742126" cy="4524235"/>
          </a:xfrm>
        </p:grpSpPr>
        <p:grpSp>
          <p:nvGrpSpPr>
            <p:cNvPr id="9" name="Group 8"/>
            <p:cNvGrpSpPr/>
            <p:nvPr/>
          </p:nvGrpSpPr>
          <p:grpSpPr>
            <a:xfrm>
              <a:off x="93274" y="1709527"/>
              <a:ext cx="5656414" cy="4455041"/>
              <a:chOff x="93274" y="1709527"/>
              <a:chExt cx="5656414" cy="4455041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V="1">
                <a:off x="1525972" y="2000818"/>
                <a:ext cx="681430" cy="401101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939420" y="2697944"/>
                <a:ext cx="256770" cy="438785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63055" y="3502358"/>
                <a:ext cx="211378" cy="63165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 flipV="1">
                <a:off x="967924" y="3489863"/>
                <a:ext cx="163088" cy="658669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336911" y="4525930"/>
                <a:ext cx="91853" cy="656913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2235418" y="1709527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1452929" y="2670711"/>
                <a:ext cx="163088" cy="658669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 flipV="1">
                <a:off x="1712200" y="3704852"/>
                <a:ext cx="102366" cy="585741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1483176" y="4702073"/>
                <a:ext cx="251837" cy="473588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2306316" y="2113423"/>
                <a:ext cx="81094" cy="565686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 flipV="1">
                <a:off x="2281654" y="3093193"/>
                <a:ext cx="49865" cy="587119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2465802" y="3005849"/>
                <a:ext cx="402953" cy="380903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2965435" y="3752072"/>
                <a:ext cx="4062" cy="61144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3176926" y="3691457"/>
                <a:ext cx="398688" cy="419934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2565066" y="1973988"/>
                <a:ext cx="489710" cy="32674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 flipV="1">
                <a:off x="3413164" y="2441221"/>
                <a:ext cx="593814" cy="151938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 flipV="1">
                <a:off x="4428859" y="2672456"/>
                <a:ext cx="580839" cy="244880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5294190" y="3196300"/>
                <a:ext cx="260239" cy="404960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4328442" y="2796098"/>
                <a:ext cx="283183" cy="375144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4836786" y="3532385"/>
                <a:ext cx="171211" cy="452206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3313713" y="2605792"/>
                <a:ext cx="313185" cy="430866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 flipV="1">
                <a:off x="3889564" y="3380874"/>
                <a:ext cx="297263" cy="62116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4057078" y="4406518"/>
                <a:ext cx="144226" cy="524255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3681195" y="5246824"/>
                <a:ext cx="144226" cy="524255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 flipV="1">
                <a:off x="4443982" y="4339931"/>
                <a:ext cx="247324" cy="473218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195918" y="2334190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72249" y="3122566"/>
                <a:ext cx="429290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5859" y="4122916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49122" y="5182843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044139" y="4155345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499811" y="3315116"/>
                <a:ext cx="429290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689356" y="4317130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337314" y="5217185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147011" y="2706884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256384" y="3704850"/>
                <a:ext cx="318661" cy="381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845832" y="3393580"/>
                <a:ext cx="403983" cy="381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781106" y="4363519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62709" y="4146458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094741" y="2262689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627241" y="2983250"/>
                <a:ext cx="318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rgbClr val="0070C0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071856" y="2440010"/>
                <a:ext cx="429290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045633" y="2826571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422041" y="3601260"/>
                <a:ext cx="318661" cy="381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589055" y="3163125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922871" y="3993778"/>
                <a:ext cx="318661" cy="381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688493" y="4765996"/>
                <a:ext cx="429290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813674" y="4897590"/>
                <a:ext cx="337408" cy="381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483933" y="5783384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4145386" y="4034759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939907" y="1762223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408307" y="2066962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13529" y="256297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43521" y="3393580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716858" y="2842841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530532" y="303438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44983" y="380938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9078" y="439915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93274" y="486763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K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425341" y="254312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730456" y="306813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662557" y="364411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744552" y="4030780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655461" y="4645842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489815" y="492863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K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2134992" y="203398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2042867" y="239442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426999" y="276507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2081125" y="3012773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087876" y="342027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K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934127" y="336629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2690509" y="3679883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154596" y="349117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3446243" y="382317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733989" y="406796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577457" y="174495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K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2920972" y="1933221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3361629" y="216213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096243" y="258585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802365" y="227391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384238" y="2412958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4820933" y="2589528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317714" y="306022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334366" y="282104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161535" y="278937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814420" y="3417450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13374" y="300792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929158" y="370260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462596" y="326649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3697056" y="3358011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069281" y="363739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424358" y="548529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3913487" y="4307098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3810711" y="4610470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51103" y="525716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399563" y="4196452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558706" y="444951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020960" y="383302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0" name="Hexagon 9"/>
            <p:cNvSpPr/>
            <p:nvPr/>
          </p:nvSpPr>
          <p:spPr>
            <a:xfrm>
              <a:off x="2165044" y="1649154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Hexagon 10"/>
            <p:cNvSpPr/>
            <p:nvPr/>
          </p:nvSpPr>
          <p:spPr>
            <a:xfrm>
              <a:off x="1092531" y="2266746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597133" y="3118913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Hexagon 12"/>
            <p:cNvSpPr/>
            <p:nvPr/>
          </p:nvSpPr>
          <p:spPr>
            <a:xfrm>
              <a:off x="268774" y="4122408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Hexagon 13"/>
            <p:cNvSpPr/>
            <p:nvPr/>
          </p:nvSpPr>
          <p:spPr>
            <a:xfrm>
              <a:off x="80471" y="5174527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1441740" y="332764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1594140" y="4301454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Hexagon 16"/>
            <p:cNvSpPr/>
            <p:nvPr/>
          </p:nvSpPr>
          <p:spPr>
            <a:xfrm>
              <a:off x="961292" y="4149056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Hexagon 17"/>
            <p:cNvSpPr/>
            <p:nvPr/>
          </p:nvSpPr>
          <p:spPr>
            <a:xfrm>
              <a:off x="1240262" y="5156449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>
              <a:off x="2136581" y="3697026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Hexagon 19"/>
            <p:cNvSpPr/>
            <p:nvPr/>
          </p:nvSpPr>
          <p:spPr>
            <a:xfrm>
              <a:off x="2707435" y="4360870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3355782" y="412581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Hexagon 21"/>
            <p:cNvSpPr/>
            <p:nvPr/>
          </p:nvSpPr>
          <p:spPr>
            <a:xfrm>
              <a:off x="2772012" y="337156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" name="Hexagon 22"/>
            <p:cNvSpPr/>
            <p:nvPr/>
          </p:nvSpPr>
          <p:spPr>
            <a:xfrm>
              <a:off x="2053476" y="2685219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3391946" y="5773798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Hexagon 24"/>
            <p:cNvSpPr/>
            <p:nvPr/>
          </p:nvSpPr>
          <p:spPr>
            <a:xfrm>
              <a:off x="3761321" y="4918807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Hexagon 25"/>
            <p:cNvSpPr/>
            <p:nvPr/>
          </p:nvSpPr>
          <p:spPr>
            <a:xfrm>
              <a:off x="4626645" y="4730246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Hexagon 26"/>
            <p:cNvSpPr/>
            <p:nvPr/>
          </p:nvSpPr>
          <p:spPr>
            <a:xfrm>
              <a:off x="4066120" y="3983743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Hexagon 27"/>
            <p:cNvSpPr/>
            <p:nvPr/>
          </p:nvSpPr>
          <p:spPr>
            <a:xfrm>
              <a:off x="4841038" y="3983743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Hexagon 28"/>
            <p:cNvSpPr/>
            <p:nvPr/>
          </p:nvSpPr>
          <p:spPr>
            <a:xfrm>
              <a:off x="4528488" y="3113255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Hexagon 29"/>
            <p:cNvSpPr/>
            <p:nvPr/>
          </p:nvSpPr>
          <p:spPr>
            <a:xfrm>
              <a:off x="5365397" y="3593704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Hexagon 30"/>
            <p:cNvSpPr/>
            <p:nvPr/>
          </p:nvSpPr>
          <p:spPr>
            <a:xfrm>
              <a:off x="4975355" y="2800705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Hexagon 31"/>
            <p:cNvSpPr/>
            <p:nvPr/>
          </p:nvSpPr>
          <p:spPr>
            <a:xfrm>
              <a:off x="4011876" y="2395169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Hexagon 32"/>
            <p:cNvSpPr/>
            <p:nvPr/>
          </p:nvSpPr>
          <p:spPr>
            <a:xfrm>
              <a:off x="3559839" y="2981522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Hexagon 33"/>
            <p:cNvSpPr/>
            <p:nvPr/>
          </p:nvSpPr>
          <p:spPr>
            <a:xfrm>
              <a:off x="2983818" y="221952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84168" y="578881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lvl="1" indent="-257175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Only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consider simple paths without repeated FMG-node</a:t>
            </a:r>
          </a:p>
        </p:txBody>
      </p:sp>
      <p:grpSp>
        <p:nvGrpSpPr>
          <p:cNvPr id="256" name="Group 255"/>
          <p:cNvGrpSpPr/>
          <p:nvPr/>
        </p:nvGrpSpPr>
        <p:grpSpPr>
          <a:xfrm>
            <a:off x="4982526" y="2372212"/>
            <a:ext cx="3995219" cy="2763349"/>
            <a:chOff x="268774" y="1649154"/>
            <a:chExt cx="5163781" cy="3111307"/>
          </a:xfrm>
        </p:grpSpPr>
        <p:grpSp>
          <p:nvGrpSpPr>
            <p:cNvPr id="257" name="Group 256"/>
            <p:cNvGrpSpPr/>
            <p:nvPr/>
          </p:nvGrpSpPr>
          <p:grpSpPr>
            <a:xfrm>
              <a:off x="273684" y="1709527"/>
              <a:ext cx="5143226" cy="3035176"/>
              <a:chOff x="273684" y="1709527"/>
              <a:chExt cx="5143226" cy="3035176"/>
            </a:xfrm>
          </p:grpSpPr>
          <p:cxnSp>
            <p:nvCxnSpPr>
              <p:cNvPr id="283" name="Straight Connector 282"/>
              <p:cNvCxnSpPr/>
              <p:nvPr/>
            </p:nvCxnSpPr>
            <p:spPr>
              <a:xfrm flipV="1">
                <a:off x="1525972" y="2000818"/>
                <a:ext cx="681430" cy="401101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939420" y="2697944"/>
                <a:ext cx="256770" cy="438785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 flipV="1">
                <a:off x="563055" y="3502358"/>
                <a:ext cx="211378" cy="63165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TextBox 287"/>
              <p:cNvSpPr txBox="1"/>
              <p:nvPr/>
            </p:nvSpPr>
            <p:spPr>
              <a:xfrm>
                <a:off x="2235418" y="1709527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289" name="Straight Connector 288"/>
              <p:cNvCxnSpPr/>
              <p:nvPr/>
            </p:nvCxnSpPr>
            <p:spPr>
              <a:xfrm flipH="1" flipV="1">
                <a:off x="1452929" y="2670711"/>
                <a:ext cx="163088" cy="658669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H="1" flipV="1">
                <a:off x="1712200" y="3704852"/>
                <a:ext cx="102366" cy="585741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2306316" y="2113423"/>
                <a:ext cx="81094" cy="565686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 flipV="1">
                <a:off x="2465802" y="3005849"/>
                <a:ext cx="402953" cy="380903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H="1" flipV="1">
                <a:off x="2965435" y="3752072"/>
                <a:ext cx="4062" cy="61144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 flipH="1" flipV="1">
                <a:off x="3176926" y="3691457"/>
                <a:ext cx="398688" cy="419934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H="1" flipV="1">
                <a:off x="2565066" y="1973988"/>
                <a:ext cx="489710" cy="32674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 flipV="1">
                <a:off x="3413164" y="2441221"/>
                <a:ext cx="593814" cy="151938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H="1" flipV="1">
                <a:off x="4428859" y="2672456"/>
                <a:ext cx="580839" cy="244880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H="1" flipV="1">
                <a:off x="4328442" y="2796098"/>
                <a:ext cx="283183" cy="375144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TextBox 307"/>
              <p:cNvSpPr txBox="1"/>
              <p:nvPr/>
            </p:nvSpPr>
            <p:spPr>
              <a:xfrm>
                <a:off x="1195918" y="2334190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672249" y="3122566"/>
                <a:ext cx="429290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0" name="TextBox 309"/>
              <p:cNvSpPr txBox="1"/>
              <p:nvPr/>
            </p:nvSpPr>
            <p:spPr>
              <a:xfrm>
                <a:off x="345859" y="4122917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1499811" y="3315115"/>
                <a:ext cx="429290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1689356" y="4317130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6" name="TextBox 315"/>
              <p:cNvSpPr txBox="1"/>
              <p:nvPr/>
            </p:nvSpPr>
            <p:spPr>
              <a:xfrm>
                <a:off x="2147011" y="2706884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8" name="TextBox 317"/>
              <p:cNvSpPr txBox="1"/>
              <p:nvPr/>
            </p:nvSpPr>
            <p:spPr>
              <a:xfrm>
                <a:off x="2845832" y="3393580"/>
                <a:ext cx="403983" cy="381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2781105" y="4363519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0" name="TextBox 319"/>
              <p:cNvSpPr txBox="1"/>
              <p:nvPr/>
            </p:nvSpPr>
            <p:spPr>
              <a:xfrm>
                <a:off x="3462709" y="4146458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3094741" y="2262689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3" name="TextBox 322"/>
              <p:cNvSpPr txBox="1"/>
              <p:nvPr/>
            </p:nvSpPr>
            <p:spPr>
              <a:xfrm>
                <a:off x="4071856" y="2440010"/>
                <a:ext cx="429290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4" name="TextBox 323"/>
              <p:cNvSpPr txBox="1"/>
              <p:nvPr/>
            </p:nvSpPr>
            <p:spPr>
              <a:xfrm>
                <a:off x="5045632" y="2826573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6" name="TextBox 325"/>
              <p:cNvSpPr txBox="1"/>
              <p:nvPr/>
            </p:nvSpPr>
            <p:spPr>
              <a:xfrm>
                <a:off x="4589055" y="3163127"/>
                <a:ext cx="371278" cy="381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939907" y="1762223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408307" y="2066962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913529" y="256297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443521" y="3393580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716858" y="2842841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1530532" y="303438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273684" y="3795462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425341" y="254312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2" name="TextBox 341"/>
              <p:cNvSpPr txBox="1"/>
              <p:nvPr/>
            </p:nvSpPr>
            <p:spPr>
              <a:xfrm>
                <a:off x="2730456" y="306813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3" name="TextBox 342"/>
              <p:cNvSpPr txBox="1"/>
              <p:nvPr/>
            </p:nvSpPr>
            <p:spPr>
              <a:xfrm>
                <a:off x="1662557" y="364411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4" name="TextBox 343"/>
              <p:cNvSpPr txBox="1"/>
              <p:nvPr/>
            </p:nvSpPr>
            <p:spPr>
              <a:xfrm>
                <a:off x="1744552" y="4030780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2134992" y="203398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8" name="TextBox 347"/>
              <p:cNvSpPr txBox="1"/>
              <p:nvPr/>
            </p:nvSpPr>
            <p:spPr>
              <a:xfrm>
                <a:off x="1935985" y="2361493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9" name="TextBox 348"/>
              <p:cNvSpPr txBox="1"/>
              <p:nvPr/>
            </p:nvSpPr>
            <p:spPr>
              <a:xfrm>
                <a:off x="2426999" y="276507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3" name="TextBox 352"/>
              <p:cNvSpPr txBox="1"/>
              <p:nvPr/>
            </p:nvSpPr>
            <p:spPr>
              <a:xfrm>
                <a:off x="2690509" y="3679883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4" name="TextBox 353"/>
              <p:cNvSpPr txBox="1"/>
              <p:nvPr/>
            </p:nvSpPr>
            <p:spPr>
              <a:xfrm>
                <a:off x="3154596" y="349117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5" name="TextBox 354"/>
              <p:cNvSpPr txBox="1"/>
              <p:nvPr/>
            </p:nvSpPr>
            <p:spPr>
              <a:xfrm>
                <a:off x="3446243" y="382317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6" name="TextBox 355"/>
              <p:cNvSpPr txBox="1"/>
              <p:nvPr/>
            </p:nvSpPr>
            <p:spPr>
              <a:xfrm>
                <a:off x="2733989" y="406796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2577457" y="174495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K</a:t>
                </a:r>
              </a:p>
            </p:txBody>
          </p:sp>
          <p:sp>
            <p:nvSpPr>
              <p:cNvPr id="358" name="TextBox 357"/>
              <p:cNvSpPr txBox="1"/>
              <p:nvPr/>
            </p:nvSpPr>
            <p:spPr>
              <a:xfrm>
                <a:off x="2920972" y="1933221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3361629" y="216213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3802365" y="227391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2" name="TextBox 361"/>
              <p:cNvSpPr txBox="1"/>
              <p:nvPr/>
            </p:nvSpPr>
            <p:spPr>
              <a:xfrm>
                <a:off x="4384238" y="2412958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4820933" y="2589528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6" name="TextBox 365"/>
              <p:cNvSpPr txBox="1"/>
              <p:nvPr/>
            </p:nvSpPr>
            <p:spPr>
              <a:xfrm>
                <a:off x="4161535" y="278937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8" name="TextBox 367"/>
              <p:cNvSpPr txBox="1"/>
              <p:nvPr/>
            </p:nvSpPr>
            <p:spPr>
              <a:xfrm>
                <a:off x="4313374" y="300792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8" name="Hexagon 257"/>
            <p:cNvSpPr/>
            <p:nvPr/>
          </p:nvSpPr>
          <p:spPr>
            <a:xfrm>
              <a:off x="2165044" y="1649154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9" name="Hexagon 258"/>
            <p:cNvSpPr/>
            <p:nvPr/>
          </p:nvSpPr>
          <p:spPr>
            <a:xfrm>
              <a:off x="1092531" y="2266746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0" name="Hexagon 259"/>
            <p:cNvSpPr/>
            <p:nvPr/>
          </p:nvSpPr>
          <p:spPr>
            <a:xfrm>
              <a:off x="597133" y="3118913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1" name="Hexagon 260"/>
            <p:cNvSpPr/>
            <p:nvPr/>
          </p:nvSpPr>
          <p:spPr>
            <a:xfrm>
              <a:off x="268774" y="4122408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3" name="Hexagon 262"/>
            <p:cNvSpPr/>
            <p:nvPr/>
          </p:nvSpPr>
          <p:spPr>
            <a:xfrm>
              <a:off x="1441740" y="332764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4" name="Hexagon 263"/>
            <p:cNvSpPr/>
            <p:nvPr/>
          </p:nvSpPr>
          <p:spPr>
            <a:xfrm>
              <a:off x="1594140" y="4301454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8" name="Hexagon 267"/>
            <p:cNvSpPr/>
            <p:nvPr/>
          </p:nvSpPr>
          <p:spPr>
            <a:xfrm>
              <a:off x="2707435" y="4360870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9" name="Hexagon 268"/>
            <p:cNvSpPr/>
            <p:nvPr/>
          </p:nvSpPr>
          <p:spPr>
            <a:xfrm>
              <a:off x="3355782" y="412581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0" name="Hexagon 269"/>
            <p:cNvSpPr/>
            <p:nvPr/>
          </p:nvSpPr>
          <p:spPr>
            <a:xfrm>
              <a:off x="2772012" y="337156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1" name="Hexagon 270"/>
            <p:cNvSpPr/>
            <p:nvPr/>
          </p:nvSpPr>
          <p:spPr>
            <a:xfrm>
              <a:off x="2053476" y="2685219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7" name="Hexagon 276"/>
            <p:cNvSpPr/>
            <p:nvPr/>
          </p:nvSpPr>
          <p:spPr>
            <a:xfrm>
              <a:off x="4528488" y="3113255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9" name="Hexagon 278"/>
            <p:cNvSpPr/>
            <p:nvPr/>
          </p:nvSpPr>
          <p:spPr>
            <a:xfrm>
              <a:off x="4975355" y="2800705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0" name="Hexagon 279"/>
            <p:cNvSpPr/>
            <p:nvPr/>
          </p:nvSpPr>
          <p:spPr>
            <a:xfrm>
              <a:off x="4011876" y="2395169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2" name="Hexagon 281"/>
            <p:cNvSpPr/>
            <p:nvPr/>
          </p:nvSpPr>
          <p:spPr>
            <a:xfrm>
              <a:off x="2983818" y="221952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01" name="Straight Arrow Connector 200"/>
          <p:cNvCxnSpPr/>
          <p:nvPr/>
        </p:nvCxnSpPr>
        <p:spPr>
          <a:xfrm>
            <a:off x="4611438" y="3437608"/>
            <a:ext cx="631138" cy="70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7315" y="-104560"/>
            <a:ext cx="8229600" cy="559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Highest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density paths in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FMG-node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paths reduction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ASP_HD)</a:t>
            </a:r>
          </a:p>
        </p:txBody>
      </p:sp>
      <p:sp>
        <p:nvSpPr>
          <p:cNvPr id="3" name="Rectangle 2"/>
          <p:cNvSpPr/>
          <p:nvPr/>
        </p:nvSpPr>
        <p:spPr>
          <a:xfrm>
            <a:off x="13783" y="39768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lvl="1" indent="-257175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simple paths between each pair of boundary nodes in a FMG-node, only consider the one with highest density</a:t>
            </a:r>
          </a:p>
        </p:txBody>
      </p:sp>
      <p:grpSp>
        <p:nvGrpSpPr>
          <p:cNvPr id="256" name="Group 255"/>
          <p:cNvGrpSpPr/>
          <p:nvPr/>
        </p:nvGrpSpPr>
        <p:grpSpPr>
          <a:xfrm>
            <a:off x="40112" y="1296245"/>
            <a:ext cx="3751879" cy="2556505"/>
            <a:chOff x="229423" y="1649154"/>
            <a:chExt cx="5215531" cy="3128693"/>
          </a:xfrm>
        </p:grpSpPr>
        <p:grpSp>
          <p:nvGrpSpPr>
            <p:cNvPr id="257" name="Group 256"/>
            <p:cNvGrpSpPr/>
            <p:nvPr/>
          </p:nvGrpSpPr>
          <p:grpSpPr>
            <a:xfrm>
              <a:off x="229423" y="1709527"/>
              <a:ext cx="5215531" cy="3068320"/>
              <a:chOff x="229423" y="1709527"/>
              <a:chExt cx="5215531" cy="3068320"/>
            </a:xfrm>
          </p:grpSpPr>
          <p:cxnSp>
            <p:nvCxnSpPr>
              <p:cNvPr id="283" name="Straight Connector 282"/>
              <p:cNvCxnSpPr/>
              <p:nvPr/>
            </p:nvCxnSpPr>
            <p:spPr>
              <a:xfrm flipV="1">
                <a:off x="1525972" y="2000818"/>
                <a:ext cx="681430" cy="401101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939420" y="2697944"/>
                <a:ext cx="256770" cy="438785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 flipV="1">
                <a:off x="563055" y="3502358"/>
                <a:ext cx="211378" cy="63165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TextBox 287"/>
              <p:cNvSpPr txBox="1"/>
              <p:nvPr/>
            </p:nvSpPr>
            <p:spPr>
              <a:xfrm>
                <a:off x="2235418" y="1709527"/>
                <a:ext cx="399321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289" name="Straight Connector 288"/>
              <p:cNvCxnSpPr/>
              <p:nvPr/>
            </p:nvCxnSpPr>
            <p:spPr>
              <a:xfrm flipH="1" flipV="1">
                <a:off x="1452929" y="2670711"/>
                <a:ext cx="163088" cy="658669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H="1" flipV="1">
                <a:off x="1712200" y="3704852"/>
                <a:ext cx="102366" cy="585741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2306316" y="2113423"/>
                <a:ext cx="81094" cy="565686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 flipV="1">
                <a:off x="2465802" y="3005849"/>
                <a:ext cx="402953" cy="380903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H="1" flipV="1">
                <a:off x="2965435" y="3752072"/>
                <a:ext cx="4062" cy="61144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 flipH="1" flipV="1">
                <a:off x="3176926" y="3691457"/>
                <a:ext cx="398688" cy="419934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H="1" flipV="1">
                <a:off x="2565066" y="1973988"/>
                <a:ext cx="489710" cy="326747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H="1" flipV="1">
                <a:off x="3413164" y="2441221"/>
                <a:ext cx="593814" cy="151938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H="1" flipV="1">
                <a:off x="4428859" y="2672456"/>
                <a:ext cx="580839" cy="244880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H="1" flipV="1">
                <a:off x="4328442" y="2796098"/>
                <a:ext cx="283183" cy="375144"/>
              </a:xfrm>
              <a:prstGeom prst="line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TextBox 307"/>
              <p:cNvSpPr txBox="1"/>
              <p:nvPr/>
            </p:nvSpPr>
            <p:spPr>
              <a:xfrm>
                <a:off x="1195918" y="2334190"/>
                <a:ext cx="399321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672249" y="3122566"/>
                <a:ext cx="461714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0" name="TextBox 309"/>
              <p:cNvSpPr txBox="1"/>
              <p:nvPr/>
            </p:nvSpPr>
            <p:spPr>
              <a:xfrm>
                <a:off x="345859" y="4122917"/>
                <a:ext cx="399321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1499811" y="3315116"/>
                <a:ext cx="461714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1689356" y="4317130"/>
                <a:ext cx="399321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6" name="TextBox 315"/>
              <p:cNvSpPr txBox="1"/>
              <p:nvPr/>
            </p:nvSpPr>
            <p:spPr>
              <a:xfrm>
                <a:off x="2147011" y="2706884"/>
                <a:ext cx="399321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8" name="TextBox 317"/>
              <p:cNvSpPr txBox="1"/>
              <p:nvPr/>
            </p:nvSpPr>
            <p:spPr>
              <a:xfrm>
                <a:off x="2845832" y="3393581"/>
                <a:ext cx="403983" cy="414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2781107" y="4363519"/>
                <a:ext cx="399321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0" name="TextBox 319"/>
              <p:cNvSpPr txBox="1"/>
              <p:nvPr/>
            </p:nvSpPr>
            <p:spPr>
              <a:xfrm>
                <a:off x="3462709" y="4146458"/>
                <a:ext cx="399321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3094740" y="2262688"/>
                <a:ext cx="399321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x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3" name="TextBox 322"/>
              <p:cNvSpPr txBox="1"/>
              <p:nvPr/>
            </p:nvSpPr>
            <p:spPr>
              <a:xfrm>
                <a:off x="4071855" y="2440010"/>
                <a:ext cx="461714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4" name="TextBox 323"/>
              <p:cNvSpPr txBox="1"/>
              <p:nvPr/>
            </p:nvSpPr>
            <p:spPr>
              <a:xfrm>
                <a:off x="5045633" y="2826572"/>
                <a:ext cx="399321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6" name="TextBox 325"/>
              <p:cNvSpPr txBox="1"/>
              <p:nvPr/>
            </p:nvSpPr>
            <p:spPr>
              <a:xfrm>
                <a:off x="4589055" y="3163126"/>
                <a:ext cx="399321" cy="414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1939907" y="1762223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1408307" y="2066962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913529" y="256297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443521" y="3393580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716858" y="2842841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1530532" y="303438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229423" y="3758521"/>
                <a:ext cx="287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1425341" y="2543127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2" name="TextBox 341"/>
              <p:cNvSpPr txBox="1"/>
              <p:nvPr/>
            </p:nvSpPr>
            <p:spPr>
              <a:xfrm>
                <a:off x="2730456" y="306813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3" name="TextBox 342"/>
              <p:cNvSpPr txBox="1"/>
              <p:nvPr/>
            </p:nvSpPr>
            <p:spPr>
              <a:xfrm>
                <a:off x="1662557" y="364411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4" name="TextBox 343"/>
              <p:cNvSpPr txBox="1"/>
              <p:nvPr/>
            </p:nvSpPr>
            <p:spPr>
              <a:xfrm>
                <a:off x="1744551" y="3962956"/>
                <a:ext cx="287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2134992" y="203398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Arial" charset="0"/>
                    <a:ea typeface="Arial" charset="0"/>
                    <a:cs typeface="Arial" charset="0"/>
                  </a:rPr>
                  <a:t>L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8" name="TextBox 347"/>
              <p:cNvSpPr txBox="1"/>
              <p:nvPr/>
            </p:nvSpPr>
            <p:spPr>
              <a:xfrm>
                <a:off x="2042867" y="2394425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9" name="TextBox 348"/>
              <p:cNvSpPr txBox="1"/>
              <p:nvPr/>
            </p:nvSpPr>
            <p:spPr>
              <a:xfrm>
                <a:off x="2426999" y="276507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3" name="TextBox 352"/>
              <p:cNvSpPr txBox="1"/>
              <p:nvPr/>
            </p:nvSpPr>
            <p:spPr>
              <a:xfrm>
                <a:off x="2690509" y="3679883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4" name="TextBox 353"/>
              <p:cNvSpPr txBox="1"/>
              <p:nvPr/>
            </p:nvSpPr>
            <p:spPr>
              <a:xfrm>
                <a:off x="3154596" y="349117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5" name="TextBox 354"/>
              <p:cNvSpPr txBox="1"/>
              <p:nvPr/>
            </p:nvSpPr>
            <p:spPr>
              <a:xfrm>
                <a:off x="3426983" y="3789264"/>
                <a:ext cx="287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6" name="TextBox 355"/>
              <p:cNvSpPr txBox="1"/>
              <p:nvPr/>
            </p:nvSpPr>
            <p:spPr>
              <a:xfrm>
                <a:off x="2656948" y="4051007"/>
                <a:ext cx="287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7" name="TextBox 356"/>
              <p:cNvSpPr txBox="1"/>
              <p:nvPr/>
            </p:nvSpPr>
            <p:spPr>
              <a:xfrm>
                <a:off x="2577457" y="174495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K</a:t>
                </a:r>
              </a:p>
            </p:txBody>
          </p:sp>
          <p:sp>
            <p:nvSpPr>
              <p:cNvPr id="358" name="TextBox 357"/>
              <p:cNvSpPr txBox="1"/>
              <p:nvPr/>
            </p:nvSpPr>
            <p:spPr>
              <a:xfrm>
                <a:off x="2920972" y="1933221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9" name="TextBox 358"/>
              <p:cNvSpPr txBox="1"/>
              <p:nvPr/>
            </p:nvSpPr>
            <p:spPr>
              <a:xfrm>
                <a:off x="3361629" y="2162134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>
                <a:off x="3706066" y="2240005"/>
                <a:ext cx="287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2" name="TextBox 361"/>
              <p:cNvSpPr txBox="1"/>
              <p:nvPr/>
            </p:nvSpPr>
            <p:spPr>
              <a:xfrm>
                <a:off x="4384238" y="2412958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4820933" y="2589528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F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6" name="TextBox 365"/>
              <p:cNvSpPr txBox="1"/>
              <p:nvPr/>
            </p:nvSpPr>
            <p:spPr>
              <a:xfrm>
                <a:off x="4161535" y="2789379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8" name="TextBox 367"/>
              <p:cNvSpPr txBox="1"/>
              <p:nvPr/>
            </p:nvSpPr>
            <p:spPr>
              <a:xfrm>
                <a:off x="4313374" y="3007926"/>
                <a:ext cx="2870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Arial" charset="0"/>
                    <a:ea typeface="Arial" charset="0"/>
                    <a:cs typeface="Arial" charset="0"/>
                  </a:rPr>
                  <a:t>G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8" name="Hexagon 257"/>
            <p:cNvSpPr/>
            <p:nvPr/>
          </p:nvSpPr>
          <p:spPr>
            <a:xfrm>
              <a:off x="2165044" y="1649154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9" name="Hexagon 258"/>
            <p:cNvSpPr/>
            <p:nvPr/>
          </p:nvSpPr>
          <p:spPr>
            <a:xfrm>
              <a:off x="1092531" y="2266746"/>
              <a:ext cx="457200" cy="457200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0" name="Hexagon 259"/>
            <p:cNvSpPr/>
            <p:nvPr/>
          </p:nvSpPr>
          <p:spPr>
            <a:xfrm>
              <a:off x="597133" y="3118913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1" name="Hexagon 260"/>
            <p:cNvSpPr/>
            <p:nvPr/>
          </p:nvSpPr>
          <p:spPr>
            <a:xfrm>
              <a:off x="268774" y="4122408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3" name="Hexagon 262"/>
            <p:cNvSpPr/>
            <p:nvPr/>
          </p:nvSpPr>
          <p:spPr>
            <a:xfrm>
              <a:off x="1441740" y="332764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4" name="Hexagon 263"/>
            <p:cNvSpPr/>
            <p:nvPr/>
          </p:nvSpPr>
          <p:spPr>
            <a:xfrm>
              <a:off x="1594140" y="4301454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8" name="Hexagon 267"/>
            <p:cNvSpPr/>
            <p:nvPr/>
          </p:nvSpPr>
          <p:spPr>
            <a:xfrm>
              <a:off x="2707435" y="4360870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9" name="Hexagon 268"/>
            <p:cNvSpPr/>
            <p:nvPr/>
          </p:nvSpPr>
          <p:spPr>
            <a:xfrm>
              <a:off x="3355782" y="412581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0" name="Hexagon 269"/>
            <p:cNvSpPr/>
            <p:nvPr/>
          </p:nvSpPr>
          <p:spPr>
            <a:xfrm>
              <a:off x="2772012" y="337156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1" name="Hexagon 270"/>
            <p:cNvSpPr/>
            <p:nvPr/>
          </p:nvSpPr>
          <p:spPr>
            <a:xfrm>
              <a:off x="2053476" y="2685219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7" name="Hexagon 276"/>
            <p:cNvSpPr/>
            <p:nvPr/>
          </p:nvSpPr>
          <p:spPr>
            <a:xfrm>
              <a:off x="4528488" y="3113255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9" name="Hexagon 278"/>
            <p:cNvSpPr/>
            <p:nvPr/>
          </p:nvSpPr>
          <p:spPr>
            <a:xfrm>
              <a:off x="4975355" y="2800705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0" name="Hexagon 279"/>
            <p:cNvSpPr/>
            <p:nvPr/>
          </p:nvSpPr>
          <p:spPr>
            <a:xfrm>
              <a:off x="4011876" y="2395169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2" name="Hexagon 281"/>
            <p:cNvSpPr/>
            <p:nvPr/>
          </p:nvSpPr>
          <p:spPr>
            <a:xfrm>
              <a:off x="2983818" y="2219521"/>
              <a:ext cx="457200" cy="399591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-83130" y="3802757"/>
            <a:ext cx="3151806" cy="3075679"/>
            <a:chOff x="5993555" y="1769830"/>
            <a:chExt cx="3211777" cy="3079043"/>
          </a:xfrm>
        </p:grpSpPr>
        <p:grpSp>
          <p:nvGrpSpPr>
            <p:cNvPr id="76" name="Group 75"/>
            <p:cNvGrpSpPr/>
            <p:nvPr/>
          </p:nvGrpSpPr>
          <p:grpSpPr>
            <a:xfrm>
              <a:off x="6038109" y="1769830"/>
              <a:ext cx="3167223" cy="3079043"/>
              <a:chOff x="6736818" y="1065612"/>
              <a:chExt cx="5455182" cy="4887297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>
                <a:off x="7183922" y="5453663"/>
                <a:ext cx="50080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lg" len="lg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7177658" y="1065612"/>
                <a:ext cx="19467" cy="4388051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7758172" y="5486959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661555" y="5486957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9564939" y="5475929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0468322" y="546490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379797" y="546490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789153" y="4586244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755317" y="3642146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755754" y="2633450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736818" y="1734435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7659630" y="452760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70599" y="453107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9507592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637965" y="2608376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70599" y="2611843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7618220" y="1699278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8555692" y="17027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0438399" y="1686782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1349367" y="1690249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0438399" y="3598077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1349367" y="3601544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1361254" y="4474251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7695868" y="4500251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8587931" y="4486179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682813" y="2581941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677189" y="1660345"/>
                <a:ext cx="47704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8621953" y="1670679"/>
                <a:ext cx="46036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8627685" y="2594980"/>
                <a:ext cx="512787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G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9566702" y="3584185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0461850" y="3570883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1447863" y="3581927"/>
                <a:ext cx="3602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1439984" y="4447812"/>
                <a:ext cx="443686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J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0511341" y="1659589"/>
                <a:ext cx="46036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L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11387757" y="2577590"/>
                <a:ext cx="493725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Arial" charset="0"/>
                    <a:ea typeface="Arial" charset="0"/>
                    <a:cs typeface="Arial" charset="0"/>
                  </a:rPr>
                  <a:t>K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1361254" y="2608720"/>
                <a:ext cx="448465" cy="45875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1351370" y="1673923"/>
                <a:ext cx="529469" cy="46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charset="0"/>
                    <a:ea typeface="Arial" charset="0"/>
                    <a:cs typeface="Arial" charset="0"/>
                  </a:rPr>
                  <a:t>M</a:t>
                </a:r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 flipV="1">
                <a:off x="8108095" y="4760447"/>
                <a:ext cx="462504" cy="760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V="1">
                <a:off x="8061444" y="3830920"/>
                <a:ext cx="1446148" cy="78603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8953388" y="4006404"/>
                <a:ext cx="619880" cy="5918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8086430" y="2837752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8079285" y="1926236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8779925" y="216149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7856941" y="2155305"/>
                <a:ext cx="14907" cy="45034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>
                <a:off x="11571702" y="2149000"/>
                <a:ext cx="1898" cy="48445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>
                <a:off x="11571193" y="3067471"/>
                <a:ext cx="14296" cy="52845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1573600" y="4060295"/>
                <a:ext cx="9758" cy="43995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10902999" y="3830920"/>
                <a:ext cx="446368" cy="233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9955071" y="3813927"/>
                <a:ext cx="483328" cy="1352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10662632" y="2145533"/>
                <a:ext cx="984" cy="1451853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8938142" y="3018211"/>
                <a:ext cx="635126" cy="65051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8971592" y="2082768"/>
                <a:ext cx="691612" cy="153914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0894780" y="1920671"/>
                <a:ext cx="484169" cy="346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8993179" y="1916158"/>
                <a:ext cx="1445220" cy="1007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0821188" y="2078350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0790121" y="4006404"/>
                <a:ext cx="566570" cy="64356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Rectangle 135"/>
              <p:cNvSpPr/>
              <p:nvPr/>
            </p:nvSpPr>
            <p:spPr>
              <a:xfrm>
                <a:off x="7513830" y="1565183"/>
                <a:ext cx="2451164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0195281" y="1545837"/>
                <a:ext cx="1722935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0243005" y="3467847"/>
                <a:ext cx="1722935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7559843" y="3436544"/>
                <a:ext cx="2444464" cy="1612426"/>
              </a:xfrm>
              <a:prstGeom prst="rect">
                <a:avLst/>
              </a:prstGeom>
              <a:noFill/>
              <a:ln w="25400"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9552188" y="2640230"/>
                <a:ext cx="504184" cy="537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z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0163017" y="2619660"/>
                <a:ext cx="504184" cy="537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y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9481443" y="4403999"/>
                <a:ext cx="547088" cy="53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</a:t>
                </a:r>
                <a:endParaRPr lang="en-US" sz="16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8221910" y="4743993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0032159" y="3825061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1561785" y="4148990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1004342" y="1671385"/>
                <a:ext cx="265043" cy="244772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8925402" y="4548371"/>
              <a:ext cx="276968" cy="29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Arial" charset="0"/>
                  <a:ea typeface="Arial" charset="0"/>
                  <a:cs typeface="Arial" charset="0"/>
                </a:rPr>
                <a:t>X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993555" y="1781737"/>
              <a:ext cx="276968" cy="29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Y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54109" y="3873446"/>
              <a:ext cx="292724" cy="3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rPr>
                <a:t>x</a:t>
              </a:r>
              <a:endParaRPr lang="en-US" sz="16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6388612" y="165538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 flipH="1" flipV="1">
            <a:off x="8060833" y="1772603"/>
            <a:ext cx="4961" cy="26523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6866088" y="216753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910418" y="199018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F</a:t>
            </a:r>
          </a:p>
        </p:txBody>
      </p:sp>
      <p:cxnSp>
        <p:nvCxnSpPr>
          <p:cNvPr id="153" name="Straight Connector 152"/>
          <p:cNvCxnSpPr>
            <a:stCxn id="222" idx="4"/>
            <a:endCxn id="147" idx="0"/>
          </p:cNvCxnSpPr>
          <p:nvPr/>
        </p:nvCxnSpPr>
        <p:spPr>
          <a:xfrm>
            <a:off x="6531465" y="1504624"/>
            <a:ext cx="11997" cy="15076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6171570" y="1866642"/>
            <a:ext cx="182611" cy="12767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57" idx="1"/>
          </p:cNvCxnSpPr>
          <p:nvPr/>
        </p:nvCxnSpPr>
        <p:spPr>
          <a:xfrm flipH="1" flipV="1">
            <a:off x="6555791" y="1940691"/>
            <a:ext cx="339466" cy="27412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5905929" y="1967187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6851730" y="2169899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6347768" y="1647267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178" name="Straight Connector 177"/>
          <p:cNvCxnSpPr>
            <a:stCxn id="183" idx="1"/>
          </p:cNvCxnSpPr>
          <p:nvPr/>
        </p:nvCxnSpPr>
        <p:spPr>
          <a:xfrm flipH="1" flipV="1">
            <a:off x="6198927" y="2173611"/>
            <a:ext cx="163902" cy="18050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6323791" y="2332199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183" name="Oval 182"/>
          <p:cNvSpPr/>
          <p:nvPr/>
        </p:nvSpPr>
        <p:spPr>
          <a:xfrm>
            <a:off x="6319302" y="2309202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6322719" y="2851939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6318230" y="2828942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186" name="Straight Connector 185"/>
          <p:cNvCxnSpPr/>
          <p:nvPr/>
        </p:nvCxnSpPr>
        <p:spPr>
          <a:xfrm flipH="1" flipV="1">
            <a:off x="6466835" y="2619260"/>
            <a:ext cx="1078" cy="19404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6295083" y="341985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H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6290594" y="3396856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288691" y="3995242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6284202" y="3972245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192" name="Straight Connector 191"/>
          <p:cNvCxnSpPr/>
          <p:nvPr/>
        </p:nvCxnSpPr>
        <p:spPr>
          <a:xfrm flipV="1">
            <a:off x="6429273" y="3700063"/>
            <a:ext cx="11095" cy="27139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6261974" y="450339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J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6257485" y="4480400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195" name="Straight Connector 194"/>
          <p:cNvCxnSpPr/>
          <p:nvPr/>
        </p:nvCxnSpPr>
        <p:spPr>
          <a:xfrm flipH="1" flipV="1">
            <a:off x="6421524" y="4268903"/>
            <a:ext cx="993" cy="22004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88" idx="0"/>
          </p:cNvCxnSpPr>
          <p:nvPr/>
        </p:nvCxnSpPr>
        <p:spPr>
          <a:xfrm flipV="1">
            <a:off x="6461154" y="3128413"/>
            <a:ext cx="1660" cy="29144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6835514" y="277786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9" name="Straight Connector 198"/>
          <p:cNvCxnSpPr/>
          <p:nvPr/>
        </p:nvCxnSpPr>
        <p:spPr>
          <a:xfrm flipV="1">
            <a:off x="7001585" y="2492907"/>
            <a:ext cx="17218" cy="28496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6848001" y="2784652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6638008" y="330682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F</a:t>
            </a:r>
          </a:p>
        </p:txBody>
      </p:sp>
      <p:sp>
        <p:nvSpPr>
          <p:cNvPr id="203" name="Oval 202"/>
          <p:cNvSpPr/>
          <p:nvPr/>
        </p:nvSpPr>
        <p:spPr>
          <a:xfrm>
            <a:off x="6633519" y="3283832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204" name="Straight Connector 203"/>
          <p:cNvCxnSpPr/>
          <p:nvPr/>
        </p:nvCxnSpPr>
        <p:spPr>
          <a:xfrm flipV="1">
            <a:off x="6851730" y="3063542"/>
            <a:ext cx="75935" cy="26176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7167656" y="3317181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207" name="Oval 206"/>
          <p:cNvSpPr/>
          <p:nvPr/>
        </p:nvSpPr>
        <p:spPr>
          <a:xfrm>
            <a:off x="7190613" y="3337336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208" name="Straight Connector 207"/>
          <p:cNvCxnSpPr/>
          <p:nvPr/>
        </p:nvCxnSpPr>
        <p:spPr>
          <a:xfrm flipH="1" flipV="1">
            <a:off x="7101821" y="3033670"/>
            <a:ext cx="223566" cy="3034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6386159" y="1185798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M</a:t>
            </a:r>
          </a:p>
        </p:txBody>
      </p:sp>
      <p:sp>
        <p:nvSpPr>
          <p:cNvPr id="222" name="Oval 221"/>
          <p:cNvSpPr/>
          <p:nvPr/>
        </p:nvSpPr>
        <p:spPr>
          <a:xfrm>
            <a:off x="6382854" y="1197933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7575977" y="473689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F</a:t>
            </a:r>
          </a:p>
        </p:txBody>
      </p:sp>
      <p:sp>
        <p:nvSpPr>
          <p:cNvPr id="239" name="Oval 238"/>
          <p:cNvSpPr/>
          <p:nvPr/>
        </p:nvSpPr>
        <p:spPr>
          <a:xfrm>
            <a:off x="7571488" y="4713896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7787533" y="4501415"/>
            <a:ext cx="119847" cy="21773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8101185" y="4742533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242" name="Straight Connector 241"/>
          <p:cNvCxnSpPr/>
          <p:nvPr/>
        </p:nvCxnSpPr>
        <p:spPr>
          <a:xfrm flipH="1" flipV="1">
            <a:off x="8089186" y="4489212"/>
            <a:ext cx="171787" cy="25584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8085471" y="4710670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G</a:t>
            </a:r>
          </a:p>
        </p:txBody>
      </p:sp>
      <p:cxnSp>
        <p:nvCxnSpPr>
          <p:cNvPr id="262" name="Straight Arrow Connector 261"/>
          <p:cNvCxnSpPr/>
          <p:nvPr/>
        </p:nvCxnSpPr>
        <p:spPr>
          <a:xfrm>
            <a:off x="4099842" y="2710970"/>
            <a:ext cx="1095151" cy="990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/>
          <p:cNvSpPr txBox="1"/>
          <p:nvPr/>
        </p:nvSpPr>
        <p:spPr>
          <a:xfrm>
            <a:off x="5477592" y="232546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0" name="Oval 299"/>
          <p:cNvSpPr/>
          <p:nvPr/>
        </p:nvSpPr>
        <p:spPr>
          <a:xfrm>
            <a:off x="5473103" y="2302464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302" name="Straight Connector 301"/>
          <p:cNvCxnSpPr>
            <a:endCxn id="156" idx="2"/>
          </p:cNvCxnSpPr>
          <p:nvPr/>
        </p:nvCxnSpPr>
        <p:spPr>
          <a:xfrm flipV="1">
            <a:off x="5622786" y="2120533"/>
            <a:ext cx="283143" cy="16629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5449956" y="2893375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H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4" name="Oval 303"/>
          <p:cNvSpPr/>
          <p:nvPr/>
        </p:nvSpPr>
        <p:spPr>
          <a:xfrm>
            <a:off x="5445467" y="2870378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5443564" y="3468764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6" name="Oval 305"/>
          <p:cNvSpPr/>
          <p:nvPr/>
        </p:nvSpPr>
        <p:spPr>
          <a:xfrm>
            <a:off x="5439075" y="3445767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307" name="Straight Connector 306"/>
          <p:cNvCxnSpPr/>
          <p:nvPr/>
        </p:nvCxnSpPr>
        <p:spPr>
          <a:xfrm flipV="1">
            <a:off x="5584146" y="3173585"/>
            <a:ext cx="11095" cy="27139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V="1">
            <a:off x="5616027" y="2601935"/>
            <a:ext cx="1660" cy="29144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TextBox 321"/>
          <p:cNvSpPr txBox="1"/>
          <p:nvPr/>
        </p:nvSpPr>
        <p:spPr>
          <a:xfrm>
            <a:off x="5416747" y="398929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J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5412258" y="3966296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327" name="Straight Connector 326"/>
          <p:cNvCxnSpPr/>
          <p:nvPr/>
        </p:nvCxnSpPr>
        <p:spPr>
          <a:xfrm flipH="1" flipV="1">
            <a:off x="5576297" y="3754799"/>
            <a:ext cx="993" cy="22004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5" name="TextBox 374"/>
          <p:cNvSpPr txBox="1"/>
          <p:nvPr/>
        </p:nvSpPr>
        <p:spPr>
          <a:xfrm>
            <a:off x="7916007" y="2072180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K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6" name="Oval 375"/>
          <p:cNvSpPr/>
          <p:nvPr/>
        </p:nvSpPr>
        <p:spPr>
          <a:xfrm>
            <a:off x="7911518" y="2049183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7914935" y="2591920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I</a:t>
            </a:r>
          </a:p>
        </p:txBody>
      </p:sp>
      <p:sp>
        <p:nvSpPr>
          <p:cNvPr id="378" name="Oval 377"/>
          <p:cNvSpPr/>
          <p:nvPr/>
        </p:nvSpPr>
        <p:spPr>
          <a:xfrm>
            <a:off x="7910446" y="2568923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379" name="Straight Connector 378"/>
          <p:cNvCxnSpPr/>
          <p:nvPr/>
        </p:nvCxnSpPr>
        <p:spPr>
          <a:xfrm flipH="1" flipV="1">
            <a:off x="8059051" y="2359241"/>
            <a:ext cx="1078" cy="19404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0" name="TextBox 379"/>
          <p:cNvSpPr txBox="1"/>
          <p:nvPr/>
        </p:nvSpPr>
        <p:spPr>
          <a:xfrm>
            <a:off x="7887299" y="315983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J</a:t>
            </a:r>
          </a:p>
        </p:txBody>
      </p:sp>
      <p:sp>
        <p:nvSpPr>
          <p:cNvPr id="381" name="Oval 380"/>
          <p:cNvSpPr/>
          <p:nvPr/>
        </p:nvSpPr>
        <p:spPr>
          <a:xfrm>
            <a:off x="7882810" y="3136837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7880907" y="373522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383" name="Oval 382"/>
          <p:cNvSpPr/>
          <p:nvPr/>
        </p:nvSpPr>
        <p:spPr>
          <a:xfrm>
            <a:off x="7876418" y="3712226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384" name="Straight Connector 383"/>
          <p:cNvCxnSpPr/>
          <p:nvPr/>
        </p:nvCxnSpPr>
        <p:spPr>
          <a:xfrm flipV="1">
            <a:off x="8021489" y="3440044"/>
            <a:ext cx="11095" cy="27139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5" name="TextBox 384"/>
          <p:cNvSpPr txBox="1"/>
          <p:nvPr/>
        </p:nvSpPr>
        <p:spPr>
          <a:xfrm>
            <a:off x="7854190" y="424337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386" name="Oval 385"/>
          <p:cNvSpPr/>
          <p:nvPr/>
        </p:nvSpPr>
        <p:spPr>
          <a:xfrm>
            <a:off x="7849701" y="4220381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387" name="Straight Connector 386"/>
          <p:cNvCxnSpPr/>
          <p:nvPr/>
        </p:nvCxnSpPr>
        <p:spPr>
          <a:xfrm flipH="1" flipV="1">
            <a:off x="8013740" y="4008884"/>
            <a:ext cx="993" cy="22004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/>
          <p:nvPr/>
        </p:nvCxnSpPr>
        <p:spPr>
          <a:xfrm flipV="1">
            <a:off x="8053370" y="2868394"/>
            <a:ext cx="1660" cy="29144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200408" y="848181"/>
            <a:ext cx="3916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imple paths rooted at node FMG-node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using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ASP_NR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ASP_HD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4995"/>
              </p:ext>
            </p:extLst>
          </p:nvPr>
        </p:nvGraphicFramePr>
        <p:xfrm>
          <a:off x="3102355" y="5499130"/>
          <a:ext cx="6052664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495"/>
                <a:gridCol w="1216259"/>
                <a:gridCol w="1328504"/>
                <a:gridCol w="1101873"/>
                <a:gridCol w="1210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Approach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ASP_FMGT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(no pruning)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ASP_NR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ASP_HD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ASP_NR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+ ASP_HD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#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simple path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800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23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9" name="TextBox 388"/>
          <p:cNvSpPr txBox="1"/>
          <p:nvPr/>
        </p:nvSpPr>
        <p:spPr>
          <a:xfrm>
            <a:off x="3282338" y="5108536"/>
            <a:ext cx="4990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Number of simple paths rooted at node FMG-node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0" name="TextBox 389"/>
          <p:cNvSpPr txBox="1"/>
          <p:nvPr/>
        </p:nvSpPr>
        <p:spPr>
          <a:xfrm>
            <a:off x="7911704" y="1476745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M</a:t>
            </a:r>
          </a:p>
        </p:txBody>
      </p:sp>
      <p:cxnSp>
        <p:nvCxnSpPr>
          <p:cNvPr id="391" name="Straight Connector 390"/>
          <p:cNvCxnSpPr/>
          <p:nvPr/>
        </p:nvCxnSpPr>
        <p:spPr>
          <a:xfrm flipH="1">
            <a:off x="8079102" y="1339838"/>
            <a:ext cx="17020" cy="15076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3" name="Oval 392"/>
          <p:cNvSpPr/>
          <p:nvPr/>
        </p:nvSpPr>
        <p:spPr>
          <a:xfrm>
            <a:off x="7912425" y="1482481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7952480" y="103745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L</a:t>
            </a:r>
          </a:p>
        </p:txBody>
      </p:sp>
      <p:sp>
        <p:nvSpPr>
          <p:cNvPr id="395" name="Oval 394"/>
          <p:cNvSpPr/>
          <p:nvPr/>
        </p:nvSpPr>
        <p:spPr>
          <a:xfrm>
            <a:off x="7946996" y="1049491"/>
            <a:ext cx="297222" cy="3066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4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51" grpId="0"/>
      <p:bldP spid="152" grpId="0"/>
      <p:bldP spid="156" grpId="0" animBg="1"/>
      <p:bldP spid="157" grpId="0" animBg="1"/>
      <p:bldP spid="158" grpId="0" animBg="1"/>
      <p:bldP spid="182" grpId="0"/>
      <p:bldP spid="183" grpId="0" animBg="1"/>
      <p:bldP spid="184" grpId="0"/>
      <p:bldP spid="185" grpId="0" animBg="1"/>
      <p:bldP spid="188" grpId="0"/>
      <p:bldP spid="189" grpId="0" animBg="1"/>
      <p:bldP spid="190" grpId="0"/>
      <p:bldP spid="191" grpId="0" animBg="1"/>
      <p:bldP spid="193" grpId="0"/>
      <p:bldP spid="194" grpId="0" animBg="1"/>
      <p:bldP spid="198" grpId="0"/>
      <p:bldP spid="201" grpId="0" animBg="1"/>
      <p:bldP spid="202" grpId="0"/>
      <p:bldP spid="203" grpId="0" animBg="1"/>
      <p:bldP spid="206" grpId="0"/>
      <p:bldP spid="207" grpId="0" animBg="1"/>
      <p:bldP spid="221" grpId="0"/>
      <p:bldP spid="222" grpId="0" animBg="1"/>
      <p:bldP spid="238" grpId="0"/>
      <p:bldP spid="239" grpId="0" animBg="1"/>
      <p:bldP spid="241" grpId="0" animBg="1"/>
      <p:bldP spid="243" grpId="0"/>
      <p:bldP spid="293" grpId="0"/>
      <p:bldP spid="300" grpId="0" animBg="1"/>
      <p:bldP spid="303" grpId="0"/>
      <p:bldP spid="304" grpId="0" animBg="1"/>
      <p:bldP spid="305" grpId="0"/>
      <p:bldP spid="306" grpId="0" animBg="1"/>
      <p:bldP spid="322" grpId="0"/>
      <p:bldP spid="325" grpId="0" animBg="1"/>
      <p:bldP spid="375" grpId="0"/>
      <p:bldP spid="376" grpId="0" animBg="1"/>
      <p:bldP spid="377" grpId="0"/>
      <p:bldP spid="378" grpId="0" animBg="1"/>
      <p:bldP spid="380" grpId="0"/>
      <p:bldP spid="381" grpId="0" animBg="1"/>
      <p:bldP spid="382" grpId="0"/>
      <p:bldP spid="383" grpId="0" animBg="1"/>
      <p:bldP spid="385" grpId="0"/>
      <p:bldP spid="386" grpId="0" animBg="1"/>
      <p:bldP spid="69" grpId="0"/>
      <p:bldP spid="389" grpId="0"/>
      <p:bldP spid="390" grpId="0"/>
      <p:bldP spid="393" grpId="0" animBg="1"/>
      <p:bldP spid="394" grpId="0"/>
      <p:bldP spid="39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98764" y="552623"/>
            <a:ext cx="9775768" cy="5803728"/>
          </a:xfrm>
        </p:spPr>
        <p:txBody>
          <a:bodyPr>
            <a:noAutofit/>
          </a:bodyPr>
          <a:lstStyle/>
          <a:p>
            <a:pPr lvl="1"/>
            <a:r>
              <a:rPr lang="en-US" sz="1500" dirty="0" err="1">
                <a:latin typeface="Arial"/>
                <a:cs typeface="Arial"/>
              </a:rPr>
              <a:t>Eftelioglu</a:t>
            </a:r>
            <a:r>
              <a:rPr lang="en-US" sz="1500" dirty="0">
                <a:latin typeface="Arial"/>
                <a:cs typeface="Arial"/>
              </a:rPr>
              <a:t>, E., </a:t>
            </a:r>
            <a:r>
              <a:rPr lang="en-US" sz="1500" b="1" dirty="0">
                <a:latin typeface="Arial"/>
                <a:cs typeface="Arial"/>
              </a:rPr>
              <a:t>Tang, X</a:t>
            </a:r>
            <a:r>
              <a:rPr lang="en-US" sz="1500" b="1" dirty="0" smtClean="0">
                <a:latin typeface="Arial"/>
                <a:cs typeface="Arial"/>
              </a:rPr>
              <a:t>., </a:t>
            </a:r>
            <a:r>
              <a:rPr lang="en-US" sz="1500" dirty="0">
                <a:latin typeface="Arial"/>
                <a:cs typeface="Arial"/>
              </a:rPr>
              <a:t>and </a:t>
            </a:r>
            <a:r>
              <a:rPr lang="en-US" sz="1500" dirty="0" err="1">
                <a:latin typeface="Arial"/>
                <a:cs typeface="Arial"/>
              </a:rPr>
              <a:t>Shekhar</a:t>
            </a:r>
            <a:r>
              <a:rPr lang="en-US" sz="1500" dirty="0">
                <a:latin typeface="Arial"/>
                <a:cs typeface="Arial"/>
              </a:rPr>
              <a:t>, S., 2018, May. Avoidance region discovery: A summary of results. In Proceedings of the 2018 SIAM International Conference on Data Mining (pp. 585-593). Society for Industrial and Applied Mathematics</a:t>
            </a:r>
            <a:r>
              <a:rPr lang="en-US" sz="1500" dirty="0" smtClean="0">
                <a:latin typeface="Arial"/>
                <a:cs typeface="Arial"/>
              </a:rPr>
              <a:t>.</a:t>
            </a:r>
          </a:p>
          <a:p>
            <a:pPr lvl="1"/>
            <a:r>
              <a:rPr lang="en-US" sz="1500" dirty="0" err="1">
                <a:latin typeface="Arial"/>
                <a:cs typeface="Arial"/>
              </a:rPr>
              <a:t>Shekhar</a:t>
            </a:r>
            <a:r>
              <a:rPr lang="en-US" sz="1500" dirty="0">
                <a:latin typeface="Arial"/>
                <a:cs typeface="Arial"/>
              </a:rPr>
              <a:t>, S., Li, Y., Ali, R.Y., </a:t>
            </a:r>
            <a:r>
              <a:rPr lang="en-US" sz="1500" dirty="0" err="1">
                <a:latin typeface="Arial"/>
                <a:cs typeface="Arial"/>
              </a:rPr>
              <a:t>Eftelioglu</a:t>
            </a:r>
            <a:r>
              <a:rPr lang="en-US" sz="1500" dirty="0">
                <a:latin typeface="Arial"/>
                <a:cs typeface="Arial"/>
              </a:rPr>
              <a:t>, E., </a:t>
            </a:r>
            <a:r>
              <a:rPr lang="en-US" sz="1500" b="1" dirty="0">
                <a:latin typeface="Arial"/>
                <a:cs typeface="Arial"/>
              </a:rPr>
              <a:t>Tang, X</a:t>
            </a:r>
            <a:r>
              <a:rPr lang="en-US" sz="1500" dirty="0">
                <a:latin typeface="Arial"/>
                <a:cs typeface="Arial"/>
              </a:rPr>
              <a:t>. and Jiang, Z., 2018. Spatial and Spatiotemporal Data Mining</a:t>
            </a:r>
            <a:r>
              <a:rPr lang="en-US" sz="1500" dirty="0" smtClean="0">
                <a:latin typeface="Arial"/>
                <a:cs typeface="Arial"/>
              </a:rPr>
              <a:t>. Elsevier.</a:t>
            </a:r>
            <a:endParaRPr lang="en-US" sz="1500" dirty="0">
              <a:latin typeface="Arial"/>
              <a:cs typeface="Arial"/>
            </a:endParaRPr>
          </a:p>
          <a:p>
            <a:pPr lvl="1"/>
            <a:r>
              <a:rPr lang="en-US" sz="1500" dirty="0" err="1" smtClean="0">
                <a:latin typeface="Arial"/>
                <a:cs typeface="Arial"/>
              </a:rPr>
              <a:t>Xie</a:t>
            </a:r>
            <a:r>
              <a:rPr lang="en-US" sz="1500" dirty="0">
                <a:latin typeface="Arial"/>
                <a:cs typeface="Arial"/>
              </a:rPr>
              <a:t>, Y., </a:t>
            </a:r>
            <a:r>
              <a:rPr lang="en-US" sz="1500" dirty="0" err="1">
                <a:latin typeface="Arial"/>
                <a:cs typeface="Arial"/>
              </a:rPr>
              <a:t>Eftelioglu</a:t>
            </a:r>
            <a:r>
              <a:rPr lang="en-US" sz="1500" dirty="0">
                <a:latin typeface="Arial"/>
                <a:cs typeface="Arial"/>
              </a:rPr>
              <a:t>, E., Ali, R.Y., </a:t>
            </a:r>
            <a:r>
              <a:rPr lang="en-US" sz="1500" b="1" dirty="0">
                <a:latin typeface="Arial"/>
                <a:cs typeface="Arial"/>
              </a:rPr>
              <a:t>Tang, X</a:t>
            </a:r>
            <a:r>
              <a:rPr lang="en-US" sz="1500" dirty="0">
                <a:latin typeface="Arial"/>
                <a:cs typeface="Arial"/>
              </a:rPr>
              <a:t>., Li, Y., </a:t>
            </a:r>
            <a:r>
              <a:rPr lang="en-US" sz="1500" dirty="0" err="1">
                <a:latin typeface="Arial"/>
                <a:cs typeface="Arial"/>
              </a:rPr>
              <a:t>Doshi</a:t>
            </a:r>
            <a:r>
              <a:rPr lang="en-US" sz="1500" dirty="0">
                <a:latin typeface="Arial"/>
                <a:cs typeface="Arial"/>
              </a:rPr>
              <a:t>, R. and </a:t>
            </a:r>
            <a:r>
              <a:rPr lang="en-US" sz="1500" dirty="0" err="1">
                <a:latin typeface="Arial"/>
                <a:cs typeface="Arial"/>
              </a:rPr>
              <a:t>Shekhar</a:t>
            </a:r>
            <a:r>
              <a:rPr lang="en-US" sz="1500" dirty="0">
                <a:latin typeface="Arial"/>
                <a:cs typeface="Arial"/>
              </a:rPr>
              <a:t>, S., 2017. Transdisciplinary Foundations of Geospatial Data Science. ISPRS International Journal of Geo-Information, 6(12), </a:t>
            </a:r>
            <a:r>
              <a:rPr lang="en-US" sz="1500" dirty="0" smtClean="0">
                <a:latin typeface="Arial"/>
                <a:cs typeface="Arial"/>
              </a:rPr>
              <a:t>p.395. MDPI</a:t>
            </a:r>
          </a:p>
          <a:p>
            <a:pPr lvl="1"/>
            <a:r>
              <a:rPr lang="en-US" sz="1500" dirty="0" err="1">
                <a:latin typeface="Arial"/>
                <a:cs typeface="Arial"/>
              </a:rPr>
              <a:t>Shekhar</a:t>
            </a:r>
            <a:r>
              <a:rPr lang="en-US" sz="1500" dirty="0">
                <a:latin typeface="Arial"/>
                <a:cs typeface="Arial"/>
              </a:rPr>
              <a:t>, S., Li, Y., </a:t>
            </a:r>
            <a:r>
              <a:rPr lang="en-US" sz="1500" dirty="0" err="1">
                <a:latin typeface="Arial"/>
                <a:cs typeface="Arial"/>
              </a:rPr>
              <a:t>Xie</a:t>
            </a:r>
            <a:r>
              <a:rPr lang="en-US" sz="1500" dirty="0">
                <a:latin typeface="Arial"/>
                <a:cs typeface="Arial"/>
              </a:rPr>
              <a:t>, Y., </a:t>
            </a:r>
            <a:r>
              <a:rPr lang="en-US" sz="1500" b="1" dirty="0">
                <a:latin typeface="Arial"/>
                <a:cs typeface="Arial"/>
              </a:rPr>
              <a:t>Tang, X., </a:t>
            </a:r>
            <a:r>
              <a:rPr lang="en-US" sz="1500" dirty="0">
                <a:latin typeface="Arial"/>
                <a:cs typeface="Arial"/>
              </a:rPr>
              <a:t>Ali, R.Y. and </a:t>
            </a:r>
            <a:r>
              <a:rPr lang="en-US" sz="1500" dirty="0" err="1">
                <a:latin typeface="Arial"/>
                <a:cs typeface="Arial"/>
              </a:rPr>
              <a:t>Eftelioglu</a:t>
            </a:r>
            <a:r>
              <a:rPr lang="en-US" sz="1500" dirty="0">
                <a:latin typeface="Arial"/>
                <a:cs typeface="Arial"/>
              </a:rPr>
              <a:t>, E., 2017. Geospatial Data Science: A Transdisciplinary Approach. In Geospatial Data Science Techniques and Applications (pp. 1-40). CRC Press.</a:t>
            </a:r>
          </a:p>
          <a:p>
            <a:pPr lvl="1"/>
            <a:r>
              <a:rPr lang="en-US" sz="1500" dirty="0" err="1">
                <a:latin typeface="Arial"/>
                <a:cs typeface="Arial"/>
              </a:rPr>
              <a:t>Eftelioglu</a:t>
            </a:r>
            <a:r>
              <a:rPr lang="en-US" sz="1500" dirty="0">
                <a:latin typeface="Arial"/>
                <a:cs typeface="Arial"/>
              </a:rPr>
              <a:t>, E., Jiang, Z., </a:t>
            </a:r>
            <a:r>
              <a:rPr lang="en-US" sz="1500" b="1" dirty="0">
                <a:latin typeface="Arial"/>
                <a:cs typeface="Arial"/>
              </a:rPr>
              <a:t>Tang, X</a:t>
            </a:r>
            <a:r>
              <a:rPr lang="en-US" sz="1500" dirty="0">
                <a:latin typeface="Arial"/>
                <a:cs typeface="Arial"/>
              </a:rPr>
              <a:t>. and </a:t>
            </a:r>
            <a:r>
              <a:rPr lang="en-US" sz="1500" dirty="0" err="1">
                <a:latin typeface="Arial"/>
                <a:cs typeface="Arial"/>
              </a:rPr>
              <a:t>Shekhar</a:t>
            </a:r>
            <a:r>
              <a:rPr lang="en-US" sz="1500" dirty="0">
                <a:latin typeface="Arial"/>
                <a:cs typeface="Arial"/>
              </a:rPr>
              <a:t>, S., 2017. The Nexus of Food, Energy, and Water Resources: Visions and Challenges in Spatial Computing. In Advances in </a:t>
            </a:r>
            <a:r>
              <a:rPr lang="en-US" sz="1500" dirty="0" err="1">
                <a:latin typeface="Arial"/>
                <a:cs typeface="Arial"/>
              </a:rPr>
              <a:t>Geocomputation</a:t>
            </a:r>
            <a:r>
              <a:rPr lang="en-US" sz="1500" dirty="0">
                <a:latin typeface="Arial"/>
                <a:cs typeface="Arial"/>
              </a:rPr>
              <a:t> (pp. 5-20). Springer, Cham.</a:t>
            </a:r>
          </a:p>
          <a:p>
            <a:pPr lvl="1"/>
            <a:r>
              <a:rPr lang="en-US" sz="1500" dirty="0" err="1" smtClean="0">
                <a:latin typeface="Arial"/>
                <a:cs typeface="Arial"/>
              </a:rPr>
              <a:t>Eftelioglu</a:t>
            </a:r>
            <a:r>
              <a:rPr lang="en-US" sz="1500" dirty="0">
                <a:latin typeface="Arial"/>
                <a:cs typeface="Arial"/>
              </a:rPr>
              <a:t>, E., </a:t>
            </a:r>
            <a:r>
              <a:rPr lang="en-US" sz="1500" dirty="0" err="1">
                <a:latin typeface="Arial"/>
                <a:cs typeface="Arial"/>
              </a:rPr>
              <a:t>Shekhar</a:t>
            </a:r>
            <a:r>
              <a:rPr lang="en-US" sz="1500" dirty="0">
                <a:latin typeface="Arial"/>
                <a:cs typeface="Arial"/>
              </a:rPr>
              <a:t>, S. and </a:t>
            </a:r>
            <a:r>
              <a:rPr lang="en-US" sz="1500" b="1" dirty="0">
                <a:latin typeface="Arial"/>
                <a:cs typeface="Arial"/>
              </a:rPr>
              <a:t>Tang, X</a:t>
            </a:r>
            <a:r>
              <a:rPr lang="en-US" sz="1500" dirty="0">
                <a:latin typeface="Arial"/>
                <a:cs typeface="Arial"/>
              </a:rPr>
              <a:t>., 2016. Crime Hotspot Detection: A Computational Perspective. In Data Mining Trends and Applications in Criminal Science and Investigations (pp. 82-111). IGI Global</a:t>
            </a:r>
            <a:r>
              <a:rPr lang="en-US" sz="1500" dirty="0" smtClean="0">
                <a:latin typeface="Arial"/>
                <a:cs typeface="Arial"/>
              </a:rPr>
              <a:t>. </a:t>
            </a:r>
            <a:r>
              <a:rPr lang="is-IS" sz="1500" dirty="0">
                <a:latin typeface="Arial"/>
                <a:cs typeface="Arial"/>
              </a:rPr>
              <a:t>ISBN-13: 978-1522504634</a:t>
            </a:r>
            <a:endParaRPr lang="en-US" sz="1500" dirty="0">
              <a:latin typeface="Arial"/>
              <a:cs typeface="Arial"/>
            </a:endParaRPr>
          </a:p>
          <a:p>
            <a:pPr lvl="1"/>
            <a:r>
              <a:rPr lang="en-US" sz="1500" dirty="0" err="1">
                <a:latin typeface="Arial"/>
                <a:cs typeface="Arial"/>
              </a:rPr>
              <a:t>Shekhar</a:t>
            </a:r>
            <a:r>
              <a:rPr lang="en-US" sz="1500" dirty="0">
                <a:latin typeface="Arial"/>
                <a:cs typeface="Arial"/>
              </a:rPr>
              <a:t>, S., Jiang, Z., Ali, R.Y., </a:t>
            </a:r>
            <a:r>
              <a:rPr lang="en-US" sz="1500" dirty="0" err="1">
                <a:latin typeface="Arial"/>
                <a:cs typeface="Arial"/>
              </a:rPr>
              <a:t>Eftelioglu</a:t>
            </a:r>
            <a:r>
              <a:rPr lang="en-US" sz="1500" dirty="0">
                <a:latin typeface="Arial"/>
                <a:cs typeface="Arial"/>
              </a:rPr>
              <a:t>, E., </a:t>
            </a:r>
            <a:r>
              <a:rPr lang="en-US" sz="1500" b="1" dirty="0">
                <a:latin typeface="Arial"/>
                <a:cs typeface="Arial"/>
              </a:rPr>
              <a:t>Tang, X</a:t>
            </a:r>
            <a:r>
              <a:rPr lang="en-US" sz="1500" dirty="0">
                <a:latin typeface="Arial"/>
                <a:cs typeface="Arial"/>
              </a:rPr>
              <a:t>., </a:t>
            </a:r>
            <a:r>
              <a:rPr lang="en-US" sz="1500" dirty="0" err="1">
                <a:latin typeface="Arial"/>
                <a:cs typeface="Arial"/>
              </a:rPr>
              <a:t>Gunturi</a:t>
            </a:r>
            <a:r>
              <a:rPr lang="en-US" sz="1500" dirty="0">
                <a:latin typeface="Arial"/>
                <a:cs typeface="Arial"/>
              </a:rPr>
              <a:t>, V. and Zhou, X., 2015. Spatiotemporal data mining: a computational perspective. ISPRS International Journal of Geo-Information, 4(4), pp.2306-2338.</a:t>
            </a:r>
          </a:p>
          <a:p>
            <a:pPr lvl="1"/>
            <a:r>
              <a:rPr lang="en-US" sz="1500" dirty="0" err="1">
                <a:latin typeface="Arial"/>
                <a:cs typeface="Arial"/>
              </a:rPr>
              <a:t>Samsonov</a:t>
            </a:r>
            <a:r>
              <a:rPr lang="en-US" sz="1500" dirty="0">
                <a:latin typeface="Arial"/>
                <a:cs typeface="Arial"/>
              </a:rPr>
              <a:t>, P.A., </a:t>
            </a:r>
            <a:r>
              <a:rPr lang="en-US" sz="1500" b="1" dirty="0">
                <a:latin typeface="Arial"/>
                <a:cs typeface="Arial"/>
              </a:rPr>
              <a:t>Tang, X</a:t>
            </a:r>
            <a:r>
              <a:rPr lang="en-US" sz="1500" dirty="0">
                <a:latin typeface="Arial"/>
                <a:cs typeface="Arial"/>
              </a:rPr>
              <a:t>., </a:t>
            </a:r>
            <a:r>
              <a:rPr lang="en-US" sz="1500" dirty="0" err="1">
                <a:latin typeface="Arial"/>
                <a:cs typeface="Arial"/>
              </a:rPr>
              <a:t>Schöning</a:t>
            </a:r>
            <a:r>
              <a:rPr lang="en-US" sz="1500" dirty="0">
                <a:latin typeface="Arial"/>
                <a:cs typeface="Arial"/>
              </a:rPr>
              <a:t>, J., Kuhn, W. and Hecht, B., 2015, April. You Can't Smoke Here: Towards Support for Space Usage Rules in Location-aware Technologies. In Proceedings of the 33rd annual ACM conference on human factors in computing systems (pp. 971-974). </a:t>
            </a:r>
            <a:r>
              <a:rPr lang="en-US" sz="1500" dirty="0" smtClean="0">
                <a:latin typeface="Arial"/>
                <a:cs typeface="Arial"/>
              </a:rPr>
              <a:t>ACM</a:t>
            </a:r>
            <a:r>
              <a:rPr lang="en-US" sz="1500" dirty="0">
                <a:latin typeface="Arial"/>
                <a:cs typeface="Arial"/>
              </a:rPr>
              <a:t>	</a:t>
            </a:r>
          </a:p>
          <a:p>
            <a:pPr lvl="1"/>
            <a:r>
              <a:rPr lang="en-US" sz="1500" b="1" dirty="0">
                <a:latin typeface="Arial"/>
                <a:cs typeface="Arial"/>
              </a:rPr>
              <a:t>Tang, X</a:t>
            </a:r>
            <a:r>
              <a:rPr lang="en-US" sz="1500" dirty="0">
                <a:latin typeface="Arial"/>
                <a:cs typeface="Arial"/>
              </a:rPr>
              <a:t>., Zhang, S. and Yao, H., 2013, September. Sparse coding based motion attention for abnormal event detection. In Image Processing (ICIP), 20th International Conference on (pp. 3602-3606). IEEE. </a:t>
            </a:r>
          </a:p>
          <a:p>
            <a:pPr lvl="1"/>
            <a:r>
              <a:rPr lang="en-US" sz="1500" b="1" dirty="0">
                <a:latin typeface="Arial"/>
                <a:cs typeface="Arial"/>
              </a:rPr>
              <a:t>Tang, X</a:t>
            </a:r>
            <a:r>
              <a:rPr lang="en-US" sz="1500" dirty="0">
                <a:latin typeface="Arial"/>
                <a:cs typeface="Arial"/>
              </a:rPr>
              <a:t>., 2012, May. Book retrieval based on Near-Duplicate image matching. 9th International Conference on Fuzzy Systems and Knowledge Discovery (FSKD), (pp. 2616-2619). IEEE.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7372"/>
            <a:ext cx="6172200" cy="579995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More publications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8252" y="508112"/>
            <a:ext cx="9144000" cy="6149713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Billions of GPS devices cause explosive growth of spatial data</a:t>
            </a:r>
            <a:endParaRPr lang="en-US" sz="1600" dirty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/>
                <a:cs typeface="Arial"/>
              </a:rPr>
              <a:t>Overview - growth of spatial data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678" y="2464844"/>
            <a:ext cx="4538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  <a:hlinkClick r:id="rId3"/>
              </a:rPr>
              <a:t>https://www.mckinsey.com/business-functions/digital-mckinsey/our-insights/big-data-the-next-frontier-for-innovation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4275" y="4075654"/>
            <a:ext cx="2419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latin typeface="Arial" charset="0"/>
                <a:ea typeface="Arial" charset="0"/>
                <a:cs typeface="Arial" charset="0"/>
                <a:hlinkClick r:id="rId4"/>
              </a:rPr>
              <a:t>https://</a:t>
            </a:r>
            <a:r>
              <a:rPr lang="en-US" sz="1000" dirty="0">
                <a:latin typeface="Arial" charset="0"/>
                <a:ea typeface="Arial" charset="0"/>
                <a:cs typeface="Arial" charset="0"/>
                <a:hlinkClick r:id="rId4"/>
              </a:rPr>
              <a:t>aws.amazon.com/earth/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1" y="903848"/>
            <a:ext cx="4170218" cy="156099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33240" y="919095"/>
            <a:ext cx="45725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Quote</a:t>
            </a:r>
            <a:r>
              <a:rPr lang="en-US" sz="16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: “</a:t>
            </a:r>
            <a:r>
              <a:rPr lang="en-US" sz="1600" i="1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Big </a:t>
            </a:r>
            <a:r>
              <a:rPr lang="en-US" sz="1600" i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data offers considerable benefits to consumers as well as to companies and organizations. For instance, services enabled by personal-location data can allow consumers to capture </a:t>
            </a:r>
            <a:r>
              <a:rPr lang="en-US" sz="1600" b="1" i="1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$600 billion in economic </a:t>
            </a:r>
            <a:r>
              <a:rPr lang="en-US" sz="1600" b="1" i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surplus</a:t>
            </a:r>
            <a:r>
              <a:rPr lang="en-US" sz="16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” </a:t>
            </a:r>
            <a:r>
              <a:rPr lang="mr-IN" sz="16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6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b="1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McKinsey Global Institute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1" y="3081438"/>
            <a:ext cx="2156765" cy="9942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69" y="3068713"/>
            <a:ext cx="6394001" cy="30785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" y="4364710"/>
            <a:ext cx="2688196" cy="20822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56690" y="6431871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Beijing taxi heat map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21370" y="6642957"/>
            <a:ext cx="56473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  <a:hlinkClick r:id="rId9"/>
              </a:rPr>
              <a:t>https://www.microsoft.com/en-us/research/publication/t-drive-trajectory-data-sample/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78899" y="6147306"/>
            <a:ext cx="58441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  <a:hlinkClick r:id="rId10"/>
              </a:rPr>
              <a:t>https://www.microsoft.com/en-us/ai/ai-for-earth?activetab=pivot1%3aprimaryr6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2707" y="2812201"/>
            <a:ext cx="25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Microsoft AI for Earth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9060"/>
            <a:ext cx="9144000" cy="6149713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 of identifying </a:t>
            </a:r>
            <a:r>
              <a:rPr lang="en-US" sz="1600" dirty="0" smtClean="0">
                <a:solidFill>
                  <a:srgbClr val="0432FF"/>
                </a:solidFill>
                <a:latin typeface="Arial"/>
                <a:cs typeface="Arial"/>
              </a:rPr>
              <a:t>interesting, useful</a:t>
            </a:r>
            <a:r>
              <a:rPr lang="en-US" sz="1600" dirty="0" smtClean="0">
                <a:latin typeface="Arial"/>
                <a:cs typeface="Arial"/>
              </a:rPr>
              <a:t>, and </a:t>
            </a:r>
            <a:r>
              <a:rPr lang="en-US" sz="1600" dirty="0" smtClean="0">
                <a:solidFill>
                  <a:srgbClr val="0432FF"/>
                </a:solidFill>
                <a:latin typeface="Arial"/>
                <a:cs typeface="Arial"/>
              </a:rPr>
              <a:t>non-trivial</a:t>
            </a:r>
            <a:r>
              <a:rPr lang="en-US" sz="1600" dirty="0" smtClean="0">
                <a:latin typeface="Arial"/>
                <a:cs typeface="Arial"/>
              </a:rPr>
              <a:t> patterns from large spatial dataset</a:t>
            </a:r>
          </a:p>
          <a:p>
            <a:pPr lvl="1"/>
            <a:endParaRPr lang="en-US" sz="1600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Spatial pattern families: 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</a:t>
            </a:r>
            <a:r>
              <a:rPr lang="en-US" sz="1600" dirty="0" smtClean="0">
                <a:latin typeface="Arial"/>
                <a:cs typeface="Arial"/>
              </a:rPr>
              <a:t>otspots, spatial clusters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Spatial outliers, discontinuities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olocations, co-occurrences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Classification, prediction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Object detection</a:t>
            </a:r>
          </a:p>
          <a:p>
            <a:pPr lvl="1"/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 smtClean="0">
              <a:latin typeface="Arial"/>
              <a:cs typeface="Arial"/>
            </a:endParaRPr>
          </a:p>
          <a:p>
            <a:pPr lvl="1"/>
            <a:endParaRPr lang="en-US" sz="1600" dirty="0">
              <a:latin typeface="Arial"/>
              <a:cs typeface="Arial"/>
            </a:endParaRPr>
          </a:p>
          <a:p>
            <a:r>
              <a:rPr lang="en-US" sz="1600" b="1" dirty="0">
                <a:latin typeface="Arial"/>
                <a:cs typeface="Arial"/>
              </a:rPr>
              <a:t>Spatial </a:t>
            </a:r>
            <a:r>
              <a:rPr lang="en-US" sz="1600" b="1" dirty="0" smtClean="0">
                <a:latin typeface="Arial"/>
                <a:cs typeface="Arial"/>
              </a:rPr>
              <a:t>data tools: </a:t>
            </a:r>
            <a:endParaRPr lang="en-US" sz="1600" b="1" dirty="0">
              <a:latin typeface="Arial"/>
              <a:cs typeface="Arial"/>
            </a:endParaRPr>
          </a:p>
          <a:p>
            <a:pPr lvl="1"/>
            <a:endParaRPr lang="en-US" sz="1600" dirty="0" smtClean="0">
              <a:latin typeface="Arial"/>
              <a:cs typeface="Arial"/>
            </a:endParaRPr>
          </a:p>
          <a:p>
            <a:pPr lvl="1"/>
            <a:endParaRPr lang="en-US" sz="1600" dirty="0" smtClean="0">
              <a:latin typeface="Arial"/>
              <a:cs typeface="Arial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/>
                <a:cs typeface="Arial"/>
              </a:rPr>
              <a:t>Overview </a:t>
            </a:r>
            <a:r>
              <a:rPr lang="mr-IN" sz="2000" b="1" dirty="0" smtClean="0">
                <a:latin typeface="Arial"/>
                <a:cs typeface="Arial"/>
              </a:rPr>
              <a:t>–</a:t>
            </a:r>
            <a:r>
              <a:rPr lang="en-US" sz="2000" b="1" dirty="0" smtClean="0">
                <a:latin typeface="Arial"/>
                <a:cs typeface="Arial"/>
              </a:rPr>
              <a:t> spatial data mining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9" y="3931127"/>
            <a:ext cx="1016147" cy="1016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5" y="5419286"/>
            <a:ext cx="2719191" cy="666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90" y="3931127"/>
            <a:ext cx="1174072" cy="11740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D948E21-1281-8D44-960E-8A636E0DA19D}"/>
              </a:ext>
            </a:extLst>
          </p:cNvPr>
          <p:cNvGrpSpPr/>
          <p:nvPr/>
        </p:nvGrpSpPr>
        <p:grpSpPr>
          <a:xfrm>
            <a:off x="2968601" y="4874215"/>
            <a:ext cx="6175399" cy="2216629"/>
            <a:chOff x="5141161" y="2690729"/>
            <a:chExt cx="4322995" cy="1466997"/>
          </a:xfrm>
        </p:grpSpPr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1BAE80FD-F7DD-4A8E-95EB-567F3A29E441}"/>
                </a:ext>
              </a:extLst>
            </p:cNvPr>
            <p:cNvSpPr/>
            <p:nvPr/>
          </p:nvSpPr>
          <p:spPr>
            <a:xfrm>
              <a:off x="5624235" y="3785479"/>
              <a:ext cx="1699504" cy="329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40" b="1" dirty="0" smtClean="0">
                  <a:latin typeface="Arial" charset="0"/>
                  <a:ea typeface="Arial" charset="0"/>
                  <a:cs typeface="Arial" charset="0"/>
                </a:rPr>
                <a:t>Input test </a:t>
              </a:r>
              <a:r>
                <a:rPr lang="en-US" sz="1540" b="1" dirty="0">
                  <a:latin typeface="Arial" charset="0"/>
                  <a:ea typeface="Arial" charset="0"/>
                  <a:cs typeface="Arial" charset="0"/>
                </a:rPr>
                <a:t>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C88D8522-5C6F-48E3-AEE1-B863527D9CB5}"/>
                </a:ext>
              </a:extLst>
            </p:cNvPr>
            <p:cNvSpPr/>
            <p:nvPr/>
          </p:nvSpPr>
          <p:spPr>
            <a:xfrm>
              <a:off x="7668989" y="3828405"/>
              <a:ext cx="1667444" cy="329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40" b="1" dirty="0" smtClean="0">
                  <a:latin typeface="Arial" charset="0"/>
                  <a:ea typeface="Arial" charset="0"/>
                  <a:cs typeface="Arial" charset="0"/>
                </a:rPr>
                <a:t>Output vehicles</a:t>
              </a:r>
              <a:endParaRPr lang="en-US" sz="154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C500B9CE-62F8-42ED-B277-BF261F2B1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64" t="38595" r="14921" b="38093"/>
            <a:stretch/>
          </p:blipFill>
          <p:spPr>
            <a:xfrm>
              <a:off x="5141161" y="2690729"/>
              <a:ext cx="2143562" cy="115829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D0BCA912-F930-46F3-BC5E-E33FA695F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405"/>
            <a:stretch/>
          </p:blipFill>
          <p:spPr>
            <a:xfrm>
              <a:off x="7398860" y="2690729"/>
              <a:ext cx="2065296" cy="1158299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F9A4FC3-9C4B-F648-A122-99F5709FACBC}"/>
              </a:ext>
            </a:extLst>
          </p:cNvPr>
          <p:cNvSpPr/>
          <p:nvPr/>
        </p:nvSpPr>
        <p:spPr bwMode="auto">
          <a:xfrm>
            <a:off x="6571388" y="4452485"/>
            <a:ext cx="2359628" cy="32085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ED701720-9BB3-F744-BABA-9AD9D45DD241}"/>
              </a:ext>
            </a:extLst>
          </p:cNvPr>
          <p:cNvGrpSpPr/>
          <p:nvPr/>
        </p:nvGrpSpPr>
        <p:grpSpPr>
          <a:xfrm>
            <a:off x="6766655" y="4407773"/>
            <a:ext cx="1679829" cy="389843"/>
            <a:chOff x="7445856" y="2106361"/>
            <a:chExt cx="1809429" cy="375928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F24FA3D1-BE81-4D81-A09E-50A8AA83F5BE}"/>
                </a:ext>
              </a:extLst>
            </p:cNvPr>
            <p:cNvSpPr/>
            <p:nvPr/>
          </p:nvSpPr>
          <p:spPr>
            <a:xfrm>
              <a:off x="7445856" y="2106361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</a:rPr>
                <a:t>car</a:t>
              </a:r>
              <a:endParaRPr lang="en-US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721C5166-22D3-4CFF-BE1C-820668E6AB1A}"/>
                </a:ext>
              </a:extLst>
            </p:cNvPr>
            <p:cNvSpPr/>
            <p:nvPr/>
          </p:nvSpPr>
          <p:spPr>
            <a:xfrm>
              <a:off x="8506362" y="2112957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truck</a:t>
              </a:r>
              <a:endPara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6707051-CEDF-A34B-A8C9-B3CC1BE90CE3}"/>
              </a:ext>
            </a:extLst>
          </p:cNvPr>
          <p:cNvSpPr/>
          <p:nvPr/>
        </p:nvSpPr>
        <p:spPr bwMode="auto">
          <a:xfrm>
            <a:off x="7331502" y="4518163"/>
            <a:ext cx="327196" cy="175896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6707051-CEDF-A34B-A8C9-B3CC1BE90CE3}"/>
              </a:ext>
            </a:extLst>
          </p:cNvPr>
          <p:cNvSpPr/>
          <p:nvPr/>
        </p:nvSpPr>
        <p:spPr bwMode="auto">
          <a:xfrm>
            <a:off x="8471698" y="4509037"/>
            <a:ext cx="327196" cy="17589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5700" y="1739817"/>
            <a:ext cx="3310170" cy="20774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186817" y="1300392"/>
            <a:ext cx="464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Colocation: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high emission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after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bus stops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28507" y="4478853"/>
            <a:ext cx="184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Object detection: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FAC288CB-EA49-8A4E-9776-7E2C6CA1074B}"/>
              </a:ext>
            </a:extLst>
          </p:cNvPr>
          <p:cNvPicPr/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1"/>
          <a:stretch/>
        </p:blipFill>
        <p:spPr>
          <a:xfrm>
            <a:off x="3057320" y="2517051"/>
            <a:ext cx="2632354" cy="19487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80956" y="1722140"/>
            <a:ext cx="2234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Hotspot: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London cholera outbreak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in 1854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7" grpId="0" animBg="1"/>
      <p:bldP spid="29" grpId="0"/>
      <p:bldP spid="31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7271"/>
            <a:ext cx="6063175" cy="6149713"/>
          </a:xfrm>
        </p:spPr>
        <p:txBody>
          <a:bodyPr>
            <a:noAutofit/>
          </a:bodyPr>
          <a:lstStyle/>
          <a:p>
            <a:pPr marL="171450" indent="-285750">
              <a:buFont typeface="Arial" charset="0"/>
              <a:buChar char="•"/>
            </a:pPr>
            <a:r>
              <a:rPr lang="en-US" sz="1600" dirty="0" smtClean="0">
                <a:latin typeface="Arial"/>
                <a:cs typeface="Arial"/>
              </a:rPr>
              <a:t>Spatial data mining poses unique data science challenges [1]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ost of false positives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1600" dirty="0" smtClean="0">
                <a:latin typeface="Arial"/>
                <a:cs typeface="Arial"/>
              </a:rPr>
              <a:t>Multi-scale data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1600" dirty="0" smtClean="0">
                <a:latin typeface="Arial"/>
                <a:cs typeface="Arial"/>
              </a:rPr>
              <a:t>Gerrymandering dilemma</a:t>
            </a:r>
          </a:p>
          <a:p>
            <a:pPr marL="171450" indent="-285750">
              <a:buFont typeface="Arial" charset="0"/>
              <a:buChar char="•"/>
            </a:pPr>
            <a:r>
              <a:rPr lang="en-US" sz="1600" dirty="0" smtClean="0">
                <a:latin typeface="Arial"/>
                <a:cs typeface="Arial"/>
              </a:rPr>
              <a:t>In many applications, </a:t>
            </a:r>
            <a:r>
              <a:rPr lang="en-US" sz="1600" dirty="0" smtClean="0">
                <a:solidFill>
                  <a:srgbClr val="0432FF"/>
                </a:solidFill>
                <a:latin typeface="Arial"/>
                <a:cs typeface="Arial"/>
              </a:rPr>
              <a:t>false positives </a:t>
            </a:r>
            <a:r>
              <a:rPr lang="en-US" sz="1600" dirty="0" smtClean="0">
                <a:latin typeface="Arial"/>
                <a:cs typeface="Arial"/>
              </a:rPr>
              <a:t>cause unacceptable consequences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1600" dirty="0" smtClean="0">
                <a:latin typeface="Arial"/>
                <a:cs typeface="Arial"/>
              </a:rPr>
              <a:t>Approaches with statistical significance test (e.g., </a:t>
            </a:r>
            <a:r>
              <a:rPr lang="en-US" sz="1600" dirty="0" err="1" smtClean="0">
                <a:latin typeface="Arial"/>
                <a:cs typeface="Arial"/>
              </a:rPr>
              <a:t>SaTScan</a:t>
            </a:r>
            <a:r>
              <a:rPr lang="en-US" sz="1600" dirty="0" smtClean="0">
                <a:latin typeface="Arial"/>
                <a:cs typeface="Arial"/>
              </a:rPr>
              <a:t>) are proposed to eliminate false positives</a:t>
            </a:r>
            <a:endParaRPr lang="en-US" sz="1600" b="1" dirty="0" smtClean="0">
              <a:latin typeface="Arial"/>
              <a:cs typeface="Arial"/>
            </a:endParaRPr>
          </a:p>
          <a:p>
            <a:pPr marL="171450" indent="-285750">
              <a:buFont typeface="Arial" charset="0"/>
              <a:buChar char="•"/>
            </a:pPr>
            <a:endParaRPr lang="en-US" sz="1600" b="1" dirty="0">
              <a:latin typeface="Arial"/>
              <a:cs typeface="Arial"/>
            </a:endParaRPr>
          </a:p>
          <a:p>
            <a:pPr marL="171450" indent="-285750">
              <a:buFont typeface="Arial" charset="0"/>
              <a:buChar char="•"/>
            </a:pPr>
            <a:endParaRPr lang="en-US" sz="1600" b="1" dirty="0" smtClean="0">
              <a:latin typeface="Arial"/>
              <a:cs typeface="Arial"/>
            </a:endParaRPr>
          </a:p>
          <a:p>
            <a:pPr marL="628650" lvl="1" indent="-285750">
              <a:buFont typeface="Arial" charset="0"/>
              <a:buChar char="•"/>
            </a:pPr>
            <a:endParaRPr lang="en-US" sz="1600" dirty="0">
              <a:latin typeface="Arial"/>
              <a:cs typeface="Arial"/>
            </a:endParaRPr>
          </a:p>
          <a:p>
            <a:pPr marL="171450" indent="-285750">
              <a:buFont typeface="Arial" charset="0"/>
              <a:buChar char="•"/>
            </a:pPr>
            <a:endParaRPr lang="en-US" sz="1600" b="1" dirty="0" smtClean="0">
              <a:latin typeface="Arial"/>
              <a:cs typeface="Arial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/>
                <a:cs typeface="Arial"/>
              </a:rPr>
              <a:t>Overview </a:t>
            </a:r>
            <a:r>
              <a:rPr lang="mr-IN" sz="2000" b="1" dirty="0" smtClean="0">
                <a:latin typeface="Arial"/>
                <a:cs typeface="Arial"/>
              </a:rPr>
              <a:t>–</a:t>
            </a:r>
            <a:r>
              <a:rPr lang="en-US" sz="2000" b="1" dirty="0" smtClean="0">
                <a:latin typeface="Arial"/>
                <a:cs typeface="Arial"/>
              </a:rPr>
              <a:t> challenges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606060"/>
            <a:ext cx="91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[1] A UCGIS 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Call to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Action: Bringing 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the Geospatial Perspective to Data Science Degrees and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Curricula, University Consortium for Geographic Information Science, 2018 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57" y="1117660"/>
            <a:ext cx="3556671" cy="18907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54" y="3317244"/>
            <a:ext cx="3525775" cy="18581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7047" y="5875859"/>
            <a:ext cx="1362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Arial" charset="0"/>
                <a:ea typeface="Arial" charset="0"/>
                <a:cs typeface="Arial" charset="0"/>
              </a:rPr>
              <a:t>SaTScan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326" y="3485173"/>
            <a:ext cx="2476074" cy="239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" y="3402330"/>
            <a:ext cx="2509557" cy="24808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15202" y="5879649"/>
            <a:ext cx="1362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DBScan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7444" y="4852447"/>
            <a:ext cx="1288160" cy="3385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No hotspot</a:t>
            </a:r>
            <a:endParaRPr lang="en-US" sz="1600" b="1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02154" y="5481957"/>
            <a:ext cx="3825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Circle and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inear </a:t>
            </a:r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hotspots on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Pedestrian fatality data in Orlando, FL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01902" y="2919153"/>
            <a:ext cx="312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Circular hotspots by </a:t>
            </a:r>
            <a:r>
              <a:rPr lang="en-US" sz="1400" b="1" dirty="0" err="1" smtClean="0">
                <a:latin typeface="Arial" charset="0"/>
                <a:ea typeface="Arial" charset="0"/>
                <a:cs typeface="Arial" charset="0"/>
              </a:rPr>
              <a:t>SaTScan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45029" y="5153380"/>
            <a:ext cx="2439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Example linear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hotspots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15483" y="3098835"/>
            <a:ext cx="3206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Complete Spatial Random data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3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1" grpId="0" animBg="1"/>
      <p:bldP spid="22" grpId="0"/>
      <p:bldP spid="23" grpId="0"/>
      <p:bldP spid="24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79996"/>
            <a:ext cx="9144000" cy="1027132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This thesis investigates computational approaches to mine multiple spatial patterns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Categorized based on types of input and output footprints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Overcome different computational challenges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/>
                <a:cs typeface="Arial"/>
              </a:rPr>
              <a:t>Thesis contributions </a:t>
            </a:r>
            <a:r>
              <a:rPr lang="mr-IN" sz="2000" b="1" dirty="0" smtClean="0">
                <a:latin typeface="Arial"/>
                <a:cs typeface="Arial"/>
              </a:rPr>
              <a:t>–</a:t>
            </a:r>
            <a:r>
              <a:rPr lang="en-US" sz="2000" b="1" dirty="0" smtClean="0">
                <a:latin typeface="Arial"/>
                <a:cs typeface="Arial"/>
              </a:rPr>
              <a:t> a taxonomy</a:t>
            </a:r>
            <a:endParaRPr lang="en-US" sz="2000" b="1" dirty="0">
              <a:latin typeface="Arial"/>
              <a:cs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57194"/>
              </p:ext>
            </p:extLst>
          </p:nvPr>
        </p:nvGraphicFramePr>
        <p:xfrm>
          <a:off x="0" y="1899437"/>
          <a:ext cx="9143999" cy="3969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0777"/>
                <a:gridCol w="1629295"/>
                <a:gridCol w="665018"/>
                <a:gridCol w="1828800"/>
                <a:gridCol w="1878676"/>
                <a:gridCol w="716974"/>
                <a:gridCol w="1394459"/>
              </a:tblGrid>
              <a:tr h="38301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Output pattern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footprint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7867">
                <a:tc row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Point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Areal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Shortest paths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Simple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paths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All paths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619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34935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Input footprint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Spatial point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event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 hotspots</a:t>
                      </a:r>
                      <a:r>
                        <a:rPr lang="en-US" sz="1600" baseline="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on shortest paths</a:t>
                      </a:r>
                      <a:endParaRPr lang="en-US" sz="1600" baseline="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</a:t>
                      </a:r>
                      <a:r>
                        <a:rPr lang="en-US" sz="1600" b="1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Ch. 2</a:t>
                      </a:r>
                      <a:r>
                        <a:rPr lang="en-US" sz="16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sz="16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</a:t>
                      </a:r>
                      <a:r>
                        <a:rPr lang="en-US" sz="1600" baseline="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hotspots on</a:t>
                      </a:r>
                    </a:p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sz="1600" baseline="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all simple paths</a:t>
                      </a:r>
                    </a:p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sz="16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</a:t>
                      </a:r>
                      <a:r>
                        <a:rPr lang="en-US" sz="1600" b="1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Ch.</a:t>
                      </a:r>
                      <a:r>
                        <a:rPr lang="en-US" sz="1600" b="1" baseline="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3</a:t>
                      </a:r>
                      <a:r>
                        <a:rPr lang="en-US" sz="16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endParaRPr lang="en-US" sz="160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point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event</a:t>
                      </a:r>
                      <a:endParaRPr lang="en-US" sz="1600" b="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endParaRPr lang="en-US" sz="1600" b="1" dirty="0" smtClean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endParaRPr lang="en-US" sz="1600" b="1" dirty="0" smtClean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endParaRPr lang="en-US" sz="1600" b="1" dirty="0" smtClean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endParaRPr lang="en-US" sz="1600" b="1" dirty="0" smtClean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2510"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event in trajectory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Intersections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</a:t>
                      </a:r>
                      <a:r>
                        <a:rPr lang="en-US" sz="1600" b="1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Ch. 4</a:t>
                      </a:r>
                      <a:r>
                        <a:rPr lang="en-US" sz="16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1601">
                <a:tc v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event in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areal data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7941" y="2556748"/>
            <a:ext cx="1986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ST: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Spatio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-temporal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8287"/>
            <a:ext cx="9144000" cy="5648064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Linear hotspots discovery </a:t>
            </a:r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on shortest </a:t>
            </a:r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paths (Ch. 2)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Explore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dynamic segmentation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model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Propose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neighbor node filter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shortest path tree pruning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algorithms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Theoretical and experimental evaluations</a:t>
            </a:r>
          </a:p>
          <a:p>
            <a:pPr lvl="1"/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Linear hotspots discovery on all </a:t>
            </a:r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simple </a:t>
            </a:r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paths (Ch. 3)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Propose a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bi-directional fragment-multi-graph traversal algorithm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(ASP_FMGT)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Propose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mono-directional FMGT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which improves over ASP_FMGT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 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Propose two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paths reduction approaches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ASP_NR and ASP_HD that further improve scalability selectively enumerate simple path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Theoretical and experimental evaluations</a:t>
            </a:r>
          </a:p>
          <a:p>
            <a:endParaRPr lang="en-US" sz="18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b="1" dirty="0" err="1" smtClean="0">
                <a:latin typeface="Arial" charset="0"/>
                <a:ea typeface="Arial" charset="0"/>
                <a:cs typeface="Arial" charset="0"/>
              </a:rPr>
              <a:t>Spatio</a:t>
            </a:r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-temporal intersection detection from trajectories with data gaps (Ch. 4)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Explore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clandestine patterns from data gaps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due to deliberately switched off GPS devices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Define </a:t>
            </a:r>
            <a:r>
              <a:rPr lang="en-US" sz="1600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spatio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-temporal intersection pattern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based on prism model in time geography</a:t>
            </a:r>
          </a:p>
          <a:p>
            <a:pPr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Propose an </a:t>
            </a:r>
            <a:r>
              <a:rPr lang="en-US" sz="1600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apriori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-graph traversal algorithm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  <a:p>
            <a:pPr marL="685800" lvl="2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Theoretical and experimental evaluations</a:t>
            </a:r>
          </a:p>
          <a:p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600" dirty="0" smtClean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  <a:p>
            <a:pPr marL="342900" lvl="1" indent="0">
              <a:buNone/>
            </a:pPr>
            <a:endParaRPr lang="en-US" sz="1350" dirty="0">
              <a:latin typeface="Arial"/>
              <a:cs typeface="Arial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/>
                <a:cs typeface="Arial"/>
              </a:rPr>
              <a:t>Thesis contributions </a:t>
            </a:r>
            <a:r>
              <a:rPr lang="mr-IN" sz="2000" b="1" dirty="0" smtClean="0">
                <a:latin typeface="Arial"/>
                <a:cs typeface="Arial"/>
              </a:rPr>
              <a:t>–</a:t>
            </a:r>
            <a:r>
              <a:rPr lang="en-US" sz="2000" b="1" dirty="0" smtClean="0">
                <a:latin typeface="Arial"/>
                <a:cs typeface="Arial"/>
              </a:rPr>
              <a:t> defense focus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3677" y="1187758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Defense focus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272" y="2067338"/>
            <a:ext cx="8894617" cy="19238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45978" y="1552883"/>
            <a:ext cx="169372" cy="5252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15637" y="2795311"/>
            <a:ext cx="8296102" cy="11155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2763" y="33481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After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thesis </a:t>
            </a:r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proposal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5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34434</TotalTime>
  <Words>3609</Words>
  <Application>Microsoft Macintosh PowerPoint</Application>
  <PresentationFormat>On-screen Show (4:3)</PresentationFormat>
  <Paragraphs>1384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Century</vt:lpstr>
      <vt:lpstr>ＭＳ Ｐゴシック</vt:lpstr>
      <vt:lpstr>Times New Roman</vt:lpstr>
      <vt:lpstr>宋体</vt:lpstr>
      <vt:lpstr>Office Theme</vt:lpstr>
      <vt:lpstr>Data Science for Mining Patterns in Spatial Events</vt:lpstr>
      <vt:lpstr>Biography</vt:lpstr>
      <vt:lpstr>Thesis related publications</vt:lpstr>
      <vt:lpstr>More publications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Xun Tang</dc:creator>
  <cp:lastModifiedBy>Xun Tang</cp:lastModifiedBy>
  <cp:revision>2824</cp:revision>
  <cp:lastPrinted>2019-05-08T22:04:54Z</cp:lastPrinted>
  <dcterms:created xsi:type="dcterms:W3CDTF">2018-03-08T20:18:44Z</dcterms:created>
  <dcterms:modified xsi:type="dcterms:W3CDTF">2019-05-13T02:36:35Z</dcterms:modified>
</cp:coreProperties>
</file>